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4"/>
  </p:notesMasterIdLst>
  <p:sldIdLst>
    <p:sldId id="256" r:id="rId2"/>
    <p:sldId id="275" r:id="rId3"/>
    <p:sldId id="276" r:id="rId4"/>
    <p:sldId id="263" r:id="rId5"/>
    <p:sldId id="264" r:id="rId6"/>
    <p:sldId id="266" r:id="rId7"/>
    <p:sldId id="267" r:id="rId8"/>
    <p:sldId id="268" r:id="rId9"/>
    <p:sldId id="269" r:id="rId10"/>
    <p:sldId id="270" r:id="rId11"/>
    <p:sldId id="271" r:id="rId12"/>
    <p:sldId id="272" r:id="rId13"/>
    <p:sldId id="273" r:id="rId14"/>
    <p:sldId id="274" r:id="rId15"/>
    <p:sldId id="257" r:id="rId16"/>
    <p:sldId id="258" r:id="rId17"/>
    <p:sldId id="259" r:id="rId18"/>
    <p:sldId id="260" r:id="rId19"/>
    <p:sldId id="261"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2" r:id="rId35"/>
    <p:sldId id="291"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4" r:id="rId56"/>
    <p:sldId id="312" r:id="rId57"/>
    <p:sldId id="315" r:id="rId58"/>
    <p:sldId id="318" r:id="rId59"/>
    <p:sldId id="316" r:id="rId60"/>
    <p:sldId id="321" r:id="rId61"/>
    <p:sldId id="322" r:id="rId62"/>
    <p:sldId id="325" r:id="rId63"/>
    <p:sldId id="326" r:id="rId64"/>
    <p:sldId id="324" r:id="rId65"/>
    <p:sldId id="327" r:id="rId66"/>
    <p:sldId id="328" r:id="rId67"/>
    <p:sldId id="329" r:id="rId68"/>
    <p:sldId id="323" r:id="rId69"/>
    <p:sldId id="336" r:id="rId70"/>
    <p:sldId id="330" r:id="rId71"/>
    <p:sldId id="331" r:id="rId72"/>
    <p:sldId id="332" r:id="rId73"/>
    <p:sldId id="333" r:id="rId74"/>
    <p:sldId id="334" r:id="rId75"/>
    <p:sldId id="335" r:id="rId76"/>
    <p:sldId id="337" r:id="rId77"/>
    <p:sldId id="343" r:id="rId78"/>
    <p:sldId id="338" r:id="rId79"/>
    <p:sldId id="339" r:id="rId80"/>
    <p:sldId id="340" r:id="rId81"/>
    <p:sldId id="341" r:id="rId82"/>
    <p:sldId id="342" r:id="rId83"/>
    <p:sldId id="344" r:id="rId84"/>
    <p:sldId id="345" r:id="rId85"/>
    <p:sldId id="346" r:id="rId86"/>
    <p:sldId id="347" r:id="rId87"/>
    <p:sldId id="348" r:id="rId88"/>
    <p:sldId id="349" r:id="rId89"/>
    <p:sldId id="350" r:id="rId90"/>
    <p:sldId id="351" r:id="rId91"/>
    <p:sldId id="352" r:id="rId92"/>
    <p:sldId id="353"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78205"/>
  </p:normalViewPr>
  <p:slideViewPr>
    <p:cSldViewPr snapToGrid="0" snapToObjects="1">
      <p:cViewPr varScale="1">
        <p:scale>
          <a:sx n="88" d="100"/>
          <a:sy n="88" d="100"/>
        </p:scale>
        <p:origin x="12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notesMaster" Target="notesMasters/notesMaster1.xml"/><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62DCD-89A5-FA42-AB97-5786CB8413D2}" type="datetimeFigureOut">
              <a:rPr lang="en-US" smtClean="0"/>
              <a:t>5/3/17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44A82-DD74-1E44-845B-9A27D78770A8}" type="slidenum">
              <a:rPr lang="en-US" smtClean="0"/>
              <a:t>‹#›</a:t>
            </a:fld>
            <a:endParaRPr lang="en-US"/>
          </a:p>
        </p:txBody>
      </p:sp>
    </p:spTree>
    <p:extLst>
      <p:ext uri="{BB962C8B-B14F-4D97-AF65-F5344CB8AC3E}">
        <p14:creationId xmlns:p14="http://schemas.microsoft.com/office/powerpoint/2010/main" val="766756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 Id="rId3" Type="http://schemas.openxmlformats.org/officeDocument/2006/relationships/hyperlink" Target="http://hadoop.apache.org/docs/current/hadoop-yarn/hadoop-yarn-site/FairScheduler.html"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Scale-up</a:t>
            </a:r>
            <a:r>
              <a:rPr lang="zh-CN" altLang="en-US" baseline="0" dirty="0" smtClean="0"/>
              <a:t> </a:t>
            </a:r>
            <a:r>
              <a:rPr lang="en-US" altLang="zh-CN" baseline="0" dirty="0" smtClean="0"/>
              <a:t>-</a:t>
            </a:r>
            <a:r>
              <a:rPr lang="en-US" altLang="zh-CN" baseline="0" dirty="0" smtClean="0">
                <a:sym typeface="Wingdings"/>
              </a:rPr>
              <a:t></a:t>
            </a:r>
            <a:r>
              <a:rPr lang="zh-CN" altLang="en-US" baseline="0" dirty="0" smtClean="0">
                <a:sym typeface="Wingdings"/>
              </a:rPr>
              <a:t> 高性能机器</a:t>
            </a:r>
            <a:endParaRPr lang="en-US" altLang="zh-CN" baseline="0" dirty="0" smtClean="0">
              <a:sym typeface="Wingdings"/>
            </a:endParaRPr>
          </a:p>
          <a:p>
            <a:r>
              <a:rPr lang="en-US" altLang="zh-CN" dirty="0" smtClean="0"/>
              <a:t>Scale-out</a:t>
            </a:r>
            <a:r>
              <a:rPr lang="zh-CN" altLang="en-US" dirty="0" smtClean="0"/>
              <a:t> </a:t>
            </a:r>
            <a:r>
              <a:rPr lang="zh-CN" altLang="en-US" dirty="0" smtClean="0">
                <a:sym typeface="Wingdings"/>
              </a:rPr>
              <a:t> </a:t>
            </a:r>
            <a:r>
              <a:rPr lang="en-US" altLang="zh-CN" dirty="0" smtClean="0">
                <a:sym typeface="Wingdings"/>
              </a:rPr>
              <a:t>Spark</a:t>
            </a:r>
            <a:r>
              <a:rPr lang="zh-CN" altLang="en-US" dirty="0" smtClean="0">
                <a:sym typeface="Wingdings"/>
              </a:rPr>
              <a:t>的机器</a:t>
            </a:r>
            <a:endParaRPr lang="en-US" dirty="0"/>
          </a:p>
        </p:txBody>
      </p:sp>
      <p:sp>
        <p:nvSpPr>
          <p:cNvPr id="4" name="Slide Number Placeholder 3"/>
          <p:cNvSpPr>
            <a:spLocks noGrp="1"/>
          </p:cNvSpPr>
          <p:nvPr>
            <p:ph type="sldNum" sz="quarter" idx="10"/>
          </p:nvPr>
        </p:nvSpPr>
        <p:spPr/>
        <p:txBody>
          <a:bodyPr/>
          <a:lstStyle/>
          <a:p>
            <a:fld id="{8E144A82-DD74-1E44-845B-9A27D78770A8}" type="slidenum">
              <a:rPr lang="en-US" smtClean="0"/>
              <a:t>3</a:t>
            </a:fld>
            <a:endParaRPr lang="en-US"/>
          </a:p>
        </p:txBody>
      </p:sp>
    </p:spTree>
    <p:extLst>
      <p:ext uri="{BB962C8B-B14F-4D97-AF65-F5344CB8AC3E}">
        <p14:creationId xmlns:p14="http://schemas.microsoft.com/office/powerpoint/2010/main" val="1797258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4A82-DD74-1E44-845B-9A27D78770A8}" type="slidenum">
              <a:rPr lang="en-US" smtClean="0"/>
              <a:t>42</a:t>
            </a:fld>
            <a:endParaRPr lang="en-US"/>
          </a:p>
        </p:txBody>
      </p:sp>
    </p:spTree>
    <p:extLst>
      <p:ext uri="{BB962C8B-B14F-4D97-AF65-F5344CB8AC3E}">
        <p14:creationId xmlns:p14="http://schemas.microsoft.com/office/powerpoint/2010/main" val="706446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effectLst/>
              </a:rPr>
              <a:t>资源管理的目的</a:t>
            </a:r>
            <a:r>
              <a:rPr lang="en-US" altLang="zh-CN" sz="1200" dirty="0" smtClean="0">
                <a:effectLst/>
              </a:rPr>
              <a:t>:</a:t>
            </a:r>
            <a:r>
              <a:rPr lang="zh-CN" altLang="en-US" sz="1200" kern="1200" dirty="0" smtClean="0">
                <a:solidFill>
                  <a:schemeClr val="tx1"/>
                </a:solidFill>
                <a:effectLst/>
                <a:latin typeface="+mn-lt"/>
                <a:ea typeface="+mn-ea"/>
                <a:cs typeface="+mn-cs"/>
              </a:rPr>
              <a:t>实现资源共享、提高资源利用率。以</a:t>
            </a:r>
            <a:r>
              <a:rPr lang="zh-CN" altLang="en-US" sz="1200" dirty="0" smtClean="0">
                <a:effectLst/>
              </a:rPr>
              <a:t>两种方式实现复用</a:t>
            </a:r>
            <a:r>
              <a:rPr lang="en-US" altLang="zh-CN" sz="1200" dirty="0" smtClean="0">
                <a:effectLst/>
              </a:rPr>
              <a:t>(</a:t>
            </a:r>
            <a:r>
              <a:rPr lang="zh-CN" altLang="en-US" sz="1200" dirty="0" smtClean="0">
                <a:effectLst/>
              </a:rPr>
              <a:t>共享</a:t>
            </a:r>
            <a:r>
              <a:rPr lang="en-US" altLang="zh-CN" sz="1200" dirty="0" smtClean="0">
                <a:effectLst/>
              </a:rPr>
              <a:t>):</a:t>
            </a:r>
            <a:r>
              <a:rPr lang="zh-CN" altLang="en-US" sz="1200" dirty="0" smtClean="0">
                <a:effectLst/>
              </a:rPr>
              <a:t> </a:t>
            </a:r>
            <a:r>
              <a:rPr lang="zh-CN" altLang="en-US" sz="1200" kern="1200" dirty="0" smtClean="0">
                <a:solidFill>
                  <a:schemeClr val="tx1"/>
                </a:solidFill>
                <a:effectLst/>
                <a:latin typeface="+mn-lt"/>
                <a:ea typeface="+mn-ea"/>
                <a:cs typeface="+mn-cs"/>
              </a:rPr>
              <a:t>时间及空间。</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Wingdings 2" charset="2"/>
                <a:ea typeface="+mn-ea"/>
                <a:cs typeface="+mn-cs"/>
              </a:rPr>
              <a:t>  </a:t>
            </a:r>
            <a:r>
              <a:rPr lang="zh-CN" altLang="en-US" sz="1200" kern="1200" dirty="0" smtClean="0">
                <a:solidFill>
                  <a:schemeClr val="tx1"/>
                </a:solidFill>
                <a:effectLst/>
                <a:latin typeface="+mn-lt"/>
                <a:ea typeface="+mn-ea"/>
                <a:cs typeface="+mn-cs"/>
              </a:rPr>
              <a:t>进程和线程管理</a:t>
            </a:r>
            <a:r>
              <a:rPr lang="en-US" altLang="zh-CN" sz="1200" kern="1200" dirty="0" smtClean="0">
                <a:solidFill>
                  <a:schemeClr val="tx1"/>
                </a:solidFill>
                <a:effectLst/>
                <a:latin typeface="+mn-lt"/>
                <a:ea typeface="+mn-ea"/>
                <a:cs typeface="+mn-cs"/>
              </a:rPr>
              <a:t>(CPU</a:t>
            </a:r>
            <a:r>
              <a:rPr lang="zh-CN" altLang="en-US" sz="1200" kern="1200" dirty="0" smtClean="0">
                <a:solidFill>
                  <a:schemeClr val="tx1"/>
                </a:solidFill>
                <a:effectLst/>
                <a:latin typeface="+mn-lt"/>
                <a:ea typeface="+mn-ea"/>
                <a:cs typeface="+mn-cs"/>
              </a:rPr>
              <a:t>管理、调度</a:t>
            </a:r>
            <a:r>
              <a:rPr lang="en-US" altLang="zh-CN" sz="1200" kern="1200" dirty="0" smtClean="0">
                <a:solidFill>
                  <a:schemeClr val="tx1"/>
                </a:solidFill>
                <a:effectLst/>
                <a:latin typeface="+mn-lt"/>
                <a:ea typeface="+mn-ea"/>
                <a:cs typeface="+mn-cs"/>
              </a:rPr>
              <a:t>) </a:t>
            </a:r>
            <a:r>
              <a:rPr lang="zh-CN" altLang="en-US" sz="1200" dirty="0" smtClean="0">
                <a:effectLst/>
              </a:rPr>
              <a:t>进程控制、同步互斥、通信、调度。</a:t>
            </a:r>
            <a:endParaRPr lang="en-US" altLang="zh-CN" sz="1200" dirty="0" smtClean="0">
              <a:effectLst/>
            </a:endParaRPr>
          </a:p>
          <a:p>
            <a:r>
              <a:rPr lang="zh-CN" altLang="en-US" sz="1200" b="0" i="0" kern="1200" dirty="0" smtClean="0">
                <a:solidFill>
                  <a:schemeClr val="tx1"/>
                </a:solidFill>
                <a:effectLst/>
                <a:latin typeface="+mn-lt"/>
                <a:ea typeface="+mn-ea"/>
                <a:cs typeface="+mn-cs"/>
              </a:rPr>
              <a:t>资源静态分配策略要求每个过程在开始执行前申请所需的全部资源。仅在系统为之分配了所需的全部资源后，该进程才开始执行，破坏了死锁的产生。</a:t>
            </a:r>
            <a:endParaRPr lang="zh-CN" altLang="en-US" dirty="0" smtClean="0">
              <a:effectLst/>
            </a:endParaRPr>
          </a:p>
          <a:p>
            <a:r>
              <a:rPr lang="zh-CN" altLang="en-US" sz="1200" kern="1200" dirty="0" smtClean="0">
                <a:solidFill>
                  <a:schemeClr val="tx1"/>
                </a:solidFill>
                <a:effectLst/>
                <a:latin typeface="Wingdings 2" charset="2"/>
                <a:ea typeface="+mn-ea"/>
                <a:cs typeface="+mn-cs"/>
              </a:rPr>
              <a:t> </a:t>
            </a:r>
            <a:endParaRPr lang="zh-CN" alt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effectLst/>
            </a:endParaRPr>
          </a:p>
          <a:p>
            <a:endParaRPr lang="en-US" dirty="0"/>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pPr/>
              <a:t>43</a:t>
            </a:fld>
            <a:endParaRPr lang="zh-CN" altLang="en-US"/>
          </a:p>
        </p:txBody>
      </p:sp>
    </p:spTree>
    <p:extLst>
      <p:ext uri="{BB962C8B-B14F-4D97-AF65-F5344CB8AC3E}">
        <p14:creationId xmlns:p14="http://schemas.microsoft.com/office/powerpoint/2010/main" val="120208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effectLst/>
              </a:rPr>
              <a:t>资源管理的目的</a:t>
            </a:r>
            <a:r>
              <a:rPr lang="en-US" altLang="zh-CN" sz="1200" dirty="0" smtClean="0">
                <a:effectLst/>
              </a:rPr>
              <a:t>:</a:t>
            </a:r>
            <a:r>
              <a:rPr lang="zh-CN" altLang="en-US" sz="1200" kern="1200" dirty="0" smtClean="0">
                <a:solidFill>
                  <a:schemeClr val="tx1"/>
                </a:solidFill>
                <a:effectLst/>
                <a:latin typeface="+mn-lt"/>
                <a:ea typeface="+mn-ea"/>
                <a:cs typeface="+mn-cs"/>
              </a:rPr>
              <a:t>实现资源共享、提高资源利用率。以</a:t>
            </a:r>
            <a:r>
              <a:rPr lang="zh-CN" altLang="en-US" sz="1200" dirty="0" smtClean="0">
                <a:effectLst/>
              </a:rPr>
              <a:t>两种方式实现复用</a:t>
            </a:r>
            <a:r>
              <a:rPr lang="en-US" altLang="zh-CN" sz="1200" dirty="0" smtClean="0">
                <a:effectLst/>
              </a:rPr>
              <a:t>(</a:t>
            </a:r>
            <a:r>
              <a:rPr lang="zh-CN" altLang="en-US" sz="1200" dirty="0" smtClean="0">
                <a:effectLst/>
              </a:rPr>
              <a:t>共享</a:t>
            </a:r>
            <a:r>
              <a:rPr lang="en-US" altLang="zh-CN" sz="1200" dirty="0" smtClean="0">
                <a:effectLst/>
              </a:rPr>
              <a:t>):</a:t>
            </a:r>
            <a:r>
              <a:rPr lang="zh-CN" altLang="en-US" sz="1200" kern="1200" smtClean="0">
                <a:solidFill>
                  <a:schemeClr val="tx1"/>
                </a:solidFill>
                <a:effectLst/>
                <a:latin typeface="+mn-lt"/>
                <a:ea typeface="+mn-ea"/>
                <a:cs typeface="+mn-cs"/>
              </a:rPr>
              <a:t>时间及空间。</a:t>
            </a:r>
            <a:endParaRPr lang="zh-CN" altLang="en-US"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effectLst/>
            </a:endParaRPr>
          </a:p>
          <a:p>
            <a:endParaRPr lang="en-US" dirty="0"/>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pPr/>
              <a:t>44</a:t>
            </a:fld>
            <a:endParaRPr lang="zh-CN" altLang="en-US"/>
          </a:p>
        </p:txBody>
      </p:sp>
    </p:spTree>
    <p:extLst>
      <p:ext uri="{BB962C8B-B14F-4D97-AF65-F5344CB8AC3E}">
        <p14:creationId xmlns:p14="http://schemas.microsoft.com/office/powerpoint/2010/main" val="1017425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单指令流单数据流</a:t>
            </a:r>
            <a:r>
              <a:rPr lang="en-US" altLang="zh-CN" sz="1200" kern="1200" dirty="0" smtClean="0">
                <a:solidFill>
                  <a:schemeClr val="tx1"/>
                </a:solidFill>
                <a:effectLst/>
                <a:latin typeface="+mn-lt"/>
                <a:ea typeface="+mn-ea"/>
                <a:cs typeface="+mn-cs"/>
              </a:rPr>
              <a:t>(SISD):</a:t>
            </a:r>
            <a:r>
              <a:rPr lang="zh-CN" altLang="en-US" sz="1200" kern="1200" dirty="0" smtClean="0">
                <a:solidFill>
                  <a:schemeClr val="tx1"/>
                </a:solidFill>
                <a:effectLst/>
                <a:latin typeface="+mn-lt"/>
                <a:ea typeface="+mn-ea"/>
                <a:cs typeface="+mn-cs"/>
              </a:rPr>
              <a:t>一个处理器在一个存储器中的数据上执行单条指令流。 单指令流多数据流</a:t>
            </a:r>
            <a:r>
              <a:rPr lang="en-US" altLang="zh-CN" sz="1200" kern="1200" dirty="0" smtClean="0">
                <a:solidFill>
                  <a:schemeClr val="tx1"/>
                </a:solidFill>
                <a:effectLst/>
                <a:latin typeface="+mn-lt"/>
                <a:ea typeface="+mn-ea"/>
                <a:cs typeface="+mn-cs"/>
              </a:rPr>
              <a:t>(SIMD):</a:t>
            </a:r>
            <a:r>
              <a:rPr lang="zh-CN" altLang="en-US" sz="1200" kern="1200" dirty="0" smtClean="0">
                <a:solidFill>
                  <a:schemeClr val="tx1"/>
                </a:solidFill>
                <a:effectLst/>
                <a:latin typeface="+mn-lt"/>
                <a:ea typeface="+mn-ea"/>
                <a:cs typeface="+mn-cs"/>
              </a:rPr>
              <a:t>单条指令流控制多个处理单元同时执行，每个 处理单元包括处理器和相关的数据存储，一条指令事实上控制了不同的处理 器对不同的数据进行了操作。向量机和阵列机是这类计算机系统的代表。 </a:t>
            </a:r>
            <a:r>
              <a:rPr lang="zh-CN" altLang="en-US" sz="1200" dirty="0" smtClean="0">
                <a:effectLst/>
                <a:latin typeface="Wingdings" charset="2"/>
              </a:rPr>
              <a:t> </a:t>
            </a:r>
            <a:r>
              <a:rPr lang="zh-CN" altLang="en-US" sz="1200" kern="1200" dirty="0" smtClean="0">
                <a:solidFill>
                  <a:schemeClr val="tx1"/>
                </a:solidFill>
                <a:effectLst/>
                <a:latin typeface="+mn-lt"/>
                <a:ea typeface="+mn-ea"/>
                <a:cs typeface="+mn-cs"/>
              </a:rPr>
              <a:t>多指令流单数据流</a:t>
            </a:r>
            <a:r>
              <a:rPr lang="en-US" altLang="zh-CN" sz="1200" kern="1200" dirty="0" smtClean="0">
                <a:solidFill>
                  <a:schemeClr val="tx1"/>
                </a:solidFill>
                <a:effectLst/>
                <a:latin typeface="+mn-lt"/>
                <a:ea typeface="+mn-ea"/>
                <a:cs typeface="+mn-cs"/>
              </a:rPr>
              <a:t>(MISD):</a:t>
            </a:r>
            <a:r>
              <a:rPr lang="zh-CN" altLang="en-US" sz="1200" kern="1200" dirty="0" smtClean="0">
                <a:solidFill>
                  <a:schemeClr val="tx1"/>
                </a:solidFill>
                <a:effectLst/>
                <a:latin typeface="+mn-lt"/>
                <a:ea typeface="+mn-ea"/>
                <a:cs typeface="+mn-cs"/>
              </a:rPr>
              <a:t>一个数据流被传送给一组处理器，通过这一组 处理器上的不同指令操作最终得到处理结果。该类计算机系统的研究尚在实 验室阶段。 多指令流多数据流</a:t>
            </a:r>
            <a:r>
              <a:rPr lang="en-US" altLang="zh-CN" sz="1200" kern="1200" dirty="0" smtClean="0">
                <a:solidFill>
                  <a:schemeClr val="tx1"/>
                </a:solidFill>
                <a:effectLst/>
                <a:latin typeface="+mn-lt"/>
                <a:ea typeface="+mn-ea"/>
                <a:cs typeface="+mn-cs"/>
              </a:rPr>
              <a:t>(MIMD):</a:t>
            </a:r>
            <a:r>
              <a:rPr lang="zh-CN" altLang="en-US" sz="1200" kern="1200" dirty="0" smtClean="0">
                <a:solidFill>
                  <a:schemeClr val="tx1"/>
                </a:solidFill>
                <a:effectLst/>
                <a:latin typeface="+mn-lt"/>
                <a:ea typeface="+mn-ea"/>
                <a:cs typeface="+mn-cs"/>
              </a:rPr>
              <a:t>多个处理器对各自不同的数据集同时执行不同 的指令流。可以把 </a:t>
            </a:r>
            <a:r>
              <a:rPr lang="en-US" altLang="zh-CN" sz="1200" kern="1200" dirty="0" smtClean="0">
                <a:solidFill>
                  <a:schemeClr val="tx1"/>
                </a:solidFill>
                <a:effectLst/>
                <a:latin typeface="+mn-lt"/>
                <a:ea typeface="+mn-ea"/>
                <a:cs typeface="+mn-cs"/>
              </a:rPr>
              <a:t>MIMD </a:t>
            </a:r>
            <a:r>
              <a:rPr lang="zh-CN" altLang="en-US" sz="1200" kern="1200" dirty="0" smtClean="0">
                <a:solidFill>
                  <a:schemeClr val="tx1"/>
                </a:solidFill>
                <a:effectLst/>
                <a:latin typeface="+mn-lt"/>
                <a:ea typeface="+mn-ea"/>
                <a:cs typeface="+mn-cs"/>
              </a:rPr>
              <a:t>系统划分为共享内存的紧密耦合 </a:t>
            </a:r>
            <a:r>
              <a:rPr lang="en-US" altLang="zh-CN" sz="1200" kern="1200" dirty="0" smtClean="0">
                <a:solidFill>
                  <a:schemeClr val="tx1"/>
                </a:solidFill>
                <a:effectLst/>
                <a:latin typeface="+mn-lt"/>
                <a:ea typeface="+mn-ea"/>
                <a:cs typeface="+mn-cs"/>
              </a:rPr>
              <a:t>MIMD </a:t>
            </a:r>
            <a:r>
              <a:rPr lang="zh-CN" altLang="en-US" sz="1200" kern="1200" dirty="0" smtClean="0">
                <a:solidFill>
                  <a:schemeClr val="tx1"/>
                </a:solidFill>
                <a:effectLst/>
                <a:latin typeface="+mn-lt"/>
                <a:ea typeface="+mn-ea"/>
                <a:cs typeface="+mn-cs"/>
              </a:rPr>
              <a:t>系统和内存 分布的松散耦合 </a:t>
            </a:r>
            <a:r>
              <a:rPr lang="en-US" altLang="zh-CN" sz="1200" kern="1200" dirty="0" smtClean="0">
                <a:solidFill>
                  <a:schemeClr val="tx1"/>
                </a:solidFill>
                <a:effectLst/>
                <a:latin typeface="+mn-lt"/>
                <a:ea typeface="+mn-ea"/>
                <a:cs typeface="+mn-cs"/>
              </a:rPr>
              <a:t>MIMD </a:t>
            </a:r>
            <a:r>
              <a:rPr lang="zh-CN" altLang="en-US" sz="1200" kern="1200" dirty="0" smtClean="0">
                <a:solidFill>
                  <a:schemeClr val="tx1"/>
                </a:solidFill>
                <a:effectLst/>
                <a:latin typeface="+mn-lt"/>
                <a:ea typeface="+mn-ea"/>
                <a:cs typeface="+mn-cs"/>
              </a:rPr>
              <a:t>系统两大类。 </a:t>
            </a:r>
            <a:endParaRPr lang="zh-CN" altLang="en-US" dirty="0" smtClean="0">
              <a:effectLst/>
            </a:endParaRPr>
          </a:p>
          <a:p>
            <a:endParaRPr lang="en-US" dirty="0"/>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pPr/>
              <a:t>47</a:t>
            </a:fld>
            <a:endParaRPr lang="zh-CN" altLang="en-US"/>
          </a:p>
        </p:txBody>
      </p:sp>
    </p:spTree>
    <p:extLst>
      <p:ext uri="{BB962C8B-B14F-4D97-AF65-F5344CB8AC3E}">
        <p14:creationId xmlns:p14="http://schemas.microsoft.com/office/powerpoint/2010/main" val="762352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1" i="0" u="none" strike="noStrike" kern="1200" baseline="0" dirty="0" smtClean="0">
                <a:solidFill>
                  <a:schemeClr val="tx1"/>
                </a:solidFill>
                <a:latin typeface="+mn-lt"/>
                <a:ea typeface="+mn-ea"/>
                <a:cs typeface="+mn-cs"/>
              </a:rPr>
              <a:t>主从式系统</a:t>
            </a:r>
            <a:r>
              <a:rPr lang="zh-CN" altLang="en-US" sz="1200" b="0" i="0" u="none" strike="noStrike" kern="1200" baseline="0" dirty="0" smtClean="0">
                <a:solidFill>
                  <a:schemeClr val="tx1"/>
                </a:solidFill>
                <a:latin typeface="+mn-lt"/>
                <a:ea typeface="+mn-ea"/>
                <a:cs typeface="+mn-cs"/>
              </a:rPr>
              <a:t>的方式实现简单，但是主处理器的崩溃会导致整个系统的崩溃，并且极可能在主处理器形成性能瓶颈。 在</a:t>
            </a:r>
            <a:r>
              <a:rPr lang="zh-CN" altLang="en-US" sz="1200" b="1" i="0" u="none" strike="noStrike" kern="1200" baseline="0" dirty="0" smtClean="0">
                <a:solidFill>
                  <a:schemeClr val="tx1"/>
                </a:solidFill>
                <a:latin typeface="+mn-lt"/>
                <a:ea typeface="+mn-ea"/>
                <a:cs typeface="+mn-cs"/>
              </a:rPr>
              <a:t>对称式多处理器</a:t>
            </a:r>
            <a:r>
              <a:rPr lang="zh-CN" altLang="en-US" sz="1200" b="0" i="0" u="none" strike="noStrike" kern="1200" baseline="0" dirty="0" smtClean="0">
                <a:solidFill>
                  <a:schemeClr val="tx1"/>
                </a:solidFill>
                <a:latin typeface="+mn-lt"/>
                <a:ea typeface="+mn-ea"/>
                <a:cs typeface="+mn-cs"/>
              </a:rPr>
              <a:t>系统中，服务器进程可以使用多个线程去处理同时来自多个客户的请求，并且操作系统内核也被设计成多进程或多线程，内核的各个部分可以并行执行。对称多处理器是迄今开发出的最为成功的两种并行机之一，</a:t>
            </a:r>
            <a:r>
              <a:rPr lang="en-US" altLang="zh-CN" sz="1200" b="0" i="0" u="none" strike="noStrike" kern="1200" baseline="0" dirty="0" smtClean="0">
                <a:solidFill>
                  <a:schemeClr val="tx1"/>
                </a:solidFill>
                <a:latin typeface="+mn-lt"/>
                <a:ea typeface="+mn-ea"/>
                <a:cs typeface="+mn-cs"/>
              </a:rPr>
              <a:t>SMP </a:t>
            </a:r>
            <a:r>
              <a:rPr lang="zh-CN" altLang="en-US" sz="1200" b="0" i="0" u="none" strike="noStrike" kern="1200" baseline="0" dirty="0" smtClean="0">
                <a:solidFill>
                  <a:schemeClr val="tx1"/>
                </a:solidFill>
                <a:latin typeface="+mn-lt"/>
                <a:ea typeface="+mn-ea"/>
                <a:cs typeface="+mn-cs"/>
              </a:rPr>
              <a:t>机有对称性、单一地址空间、低通信延迟和一致的高速缓存等特点，具有高可靠性、可扩充性、易伸缩性。这一系统中任何处理器都可以访问任何存储单元及</a:t>
            </a:r>
            <a:r>
              <a:rPr lang="en-US" altLang="zh-CN" sz="1200" b="0" i="0" u="none" strike="noStrike" kern="1200" baseline="0" dirty="0" smtClean="0">
                <a:solidFill>
                  <a:schemeClr val="tx1"/>
                </a:solidFill>
                <a:latin typeface="+mn-lt"/>
                <a:ea typeface="+mn-ea"/>
                <a:cs typeface="+mn-cs"/>
              </a:rPr>
              <a:t>I/O </a:t>
            </a:r>
            <a:r>
              <a:rPr lang="zh-CN" altLang="en-US" sz="1200" b="0" i="0" u="none" strike="noStrike" kern="1200" baseline="0" dirty="0" smtClean="0">
                <a:solidFill>
                  <a:schemeClr val="tx1"/>
                </a:solidFill>
                <a:latin typeface="+mn-lt"/>
                <a:ea typeface="+mn-ea"/>
                <a:cs typeface="+mn-cs"/>
              </a:rPr>
              <a:t>设备；处理器之间 通信代价很低，而并行度较高。由于共享存储器中只要保存一个操作系统和数据库副本，既有利于动态负载平衡，又有利于保证数据的完整性和一致性。几乎所有的大型计算机硬件制造商，如</a:t>
            </a:r>
            <a:r>
              <a:rPr lang="en-US" altLang="zh-CN" sz="1200" b="0" i="0" u="none" strike="noStrike" kern="1200" baseline="0" dirty="0" smtClean="0">
                <a:solidFill>
                  <a:schemeClr val="tx1"/>
                </a:solidFill>
                <a:latin typeface="+mn-lt"/>
                <a:ea typeface="+mn-ea"/>
                <a:cs typeface="+mn-cs"/>
              </a:rPr>
              <a:t>Dec</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HP</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IBM</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SUN</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SGI </a:t>
            </a:r>
            <a:r>
              <a:rPr lang="zh-CN" altLang="en-US" sz="1200" b="0" i="0" u="none" strike="noStrike" kern="1200" baseline="0" dirty="0" smtClean="0">
                <a:solidFill>
                  <a:schemeClr val="tx1"/>
                </a:solidFill>
                <a:latin typeface="+mn-lt"/>
                <a:ea typeface="+mn-ea"/>
                <a:cs typeface="+mn-cs"/>
              </a:rPr>
              <a:t>都生产</a:t>
            </a:r>
            <a:r>
              <a:rPr lang="en-US" altLang="zh-CN" sz="1200" b="0" i="0" u="none" strike="noStrike" kern="1200" baseline="0" dirty="0" smtClean="0">
                <a:solidFill>
                  <a:schemeClr val="tx1"/>
                </a:solidFill>
                <a:latin typeface="+mn-lt"/>
                <a:ea typeface="+mn-ea"/>
                <a:cs typeface="+mn-cs"/>
              </a:rPr>
              <a:t>SMP </a:t>
            </a:r>
            <a:r>
              <a:rPr lang="zh-CN" altLang="en-US" sz="1200" b="0" i="0" u="none" strike="noStrike" kern="1200" baseline="0" dirty="0" smtClean="0">
                <a:solidFill>
                  <a:schemeClr val="tx1"/>
                </a:solidFill>
                <a:latin typeface="+mn-lt"/>
                <a:ea typeface="+mn-ea"/>
                <a:cs typeface="+mn-cs"/>
              </a:rPr>
              <a:t>机，主要用于联机分析处理、数据库和数据仓库等应用。</a:t>
            </a:r>
            <a:endParaRPr lang="en-US" dirty="0"/>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pPr/>
              <a:t>48</a:t>
            </a:fld>
            <a:endParaRPr lang="zh-CN" altLang="en-US"/>
          </a:p>
        </p:txBody>
      </p:sp>
    </p:spTree>
    <p:extLst>
      <p:ext uri="{BB962C8B-B14F-4D97-AF65-F5344CB8AC3E}">
        <p14:creationId xmlns:p14="http://schemas.microsoft.com/office/powerpoint/2010/main" val="380544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程序状态字</a:t>
            </a:r>
            <a:r>
              <a:rPr lang="en-US" altLang="zh-CN" sz="1200" b="0" i="0" u="none" strike="noStrike" kern="1200" baseline="0" dirty="0" smtClean="0">
                <a:solidFill>
                  <a:schemeClr val="tx1"/>
                </a:solidFill>
                <a:latin typeface="+mn-lt"/>
                <a:ea typeface="+mn-ea"/>
                <a:cs typeface="+mn-cs"/>
              </a:rPr>
              <a:t>PSW</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Program Status Word</a:t>
            </a:r>
            <a:r>
              <a:rPr lang="zh-CN" altLang="en-US" sz="1200" b="0" i="0" u="none" strike="noStrike" kern="1200" baseline="0" dirty="0" smtClean="0">
                <a:solidFill>
                  <a:schemeClr val="tx1"/>
                </a:solidFill>
                <a:latin typeface="+mn-lt"/>
                <a:ea typeface="+mn-ea"/>
                <a:cs typeface="+mn-cs"/>
              </a:rPr>
              <a:t>）来区别不同的处理器工作状态。</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）从</a:t>
            </a:r>
            <a:r>
              <a:rPr lang="en-US" altLang="zh-CN" sz="1200" kern="1200" dirty="0" smtClean="0">
                <a:solidFill>
                  <a:schemeClr val="tx1"/>
                </a:solidFill>
                <a:effectLst/>
                <a:latin typeface="+mn-lt"/>
                <a:ea typeface="+mn-ea"/>
                <a:cs typeface="+mn-cs"/>
              </a:rPr>
              <a:t>R0</a:t>
            </a:r>
            <a:r>
              <a:rPr lang="zh-CN" altLang="en-US" sz="1200" kern="1200" dirty="0" smtClean="0">
                <a:solidFill>
                  <a:schemeClr val="tx1"/>
                </a:solidFill>
                <a:effectLst/>
                <a:latin typeface="+mn-lt"/>
                <a:ea typeface="+mn-ea"/>
                <a:cs typeface="+mn-cs"/>
              </a:rPr>
              <a:t>到</a:t>
            </a:r>
            <a:r>
              <a:rPr lang="en-US" altLang="zh-CN" sz="1200" kern="1200" dirty="0" smtClean="0">
                <a:solidFill>
                  <a:schemeClr val="tx1"/>
                </a:solidFill>
                <a:effectLst/>
                <a:latin typeface="+mn-lt"/>
                <a:ea typeface="+mn-ea"/>
                <a:cs typeface="+mn-cs"/>
              </a:rPr>
              <a:t>R3</a:t>
            </a:r>
            <a:r>
              <a:rPr lang="zh-CN" altLang="en-US" sz="1200" kern="1200" dirty="0" smtClean="0">
                <a:solidFill>
                  <a:schemeClr val="tx1"/>
                </a:solidFill>
                <a:effectLst/>
                <a:latin typeface="+mn-lt"/>
                <a:ea typeface="+mn-ea"/>
                <a:cs typeface="+mn-cs"/>
              </a:rPr>
              <a:t>，特权能力由高到低</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R0</a:t>
            </a:r>
            <a:r>
              <a:rPr lang="zh-CN" altLang="en-US" sz="1200" kern="1200" dirty="0" smtClean="0">
                <a:solidFill>
                  <a:schemeClr val="tx1"/>
                </a:solidFill>
                <a:effectLst/>
                <a:latin typeface="+mn-lt"/>
                <a:ea typeface="+mn-ea"/>
                <a:cs typeface="+mn-cs"/>
              </a:rPr>
              <a:t>相当于内核态</a:t>
            </a:r>
            <a:r>
              <a:rPr lang="en-US" altLang="zh-CN" sz="1200" kern="1200" dirty="0" smtClean="0">
                <a:solidFill>
                  <a:schemeClr val="tx1"/>
                </a:solidFill>
                <a:effectLst/>
                <a:latin typeface="+mn-lt"/>
                <a:ea typeface="+mn-ea"/>
                <a:cs typeface="+mn-cs"/>
              </a:rPr>
              <a:t>;R3</a:t>
            </a:r>
            <a:r>
              <a:rPr lang="zh-CN" altLang="en-US" sz="1200" kern="1200" dirty="0" smtClean="0">
                <a:solidFill>
                  <a:schemeClr val="tx1"/>
                </a:solidFill>
                <a:effectLst/>
                <a:latin typeface="+mn-lt"/>
                <a:ea typeface="+mn-ea"/>
                <a:cs typeface="+mn-cs"/>
              </a:rPr>
              <a:t>相当于用户态</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R1</a:t>
            </a:r>
            <a:r>
              <a:rPr lang="zh-CN" altLang="en-US"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R2</a:t>
            </a:r>
            <a:r>
              <a:rPr lang="zh-CN" altLang="en-US" sz="1200" kern="1200" dirty="0" smtClean="0">
                <a:solidFill>
                  <a:schemeClr val="tx1"/>
                </a:solidFill>
                <a:effectLst/>
                <a:latin typeface="+mn-lt"/>
                <a:ea typeface="+mn-ea"/>
                <a:cs typeface="+mn-cs"/>
              </a:rPr>
              <a:t>则介于两者之间◦ 不同级别能够运行的指令集合不同 </a:t>
            </a:r>
            <a:endParaRPr lang="zh-CN" alt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大多数系统把处理器状态简单的划分为管理状态</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又称特权 状态、系统模式、特态或管态</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和用户状态</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又称目标状态、用户模式、常态或目态</a:t>
            </a:r>
            <a:r>
              <a:rPr lang="en-US" altLang="zh-CN" sz="1200" kern="1200" dirty="0" smtClean="0">
                <a:solidFill>
                  <a:schemeClr val="tx1"/>
                </a:solidFill>
                <a:effectLst/>
                <a:latin typeface="+mn-lt"/>
                <a:ea typeface="+mn-ea"/>
                <a:cs typeface="+mn-cs"/>
              </a:rPr>
              <a:t>) </a:t>
            </a:r>
            <a:endParaRPr lang="zh-CN" altLang="en-US" dirty="0" smtClean="0"/>
          </a:p>
          <a:p>
            <a:endParaRPr lang="en-US" dirty="0"/>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pPr/>
              <a:t>49</a:t>
            </a:fld>
            <a:endParaRPr lang="zh-CN" altLang="en-US"/>
          </a:p>
        </p:txBody>
      </p:sp>
    </p:spTree>
    <p:extLst>
      <p:ext uri="{BB962C8B-B14F-4D97-AF65-F5344CB8AC3E}">
        <p14:creationId xmlns:p14="http://schemas.microsoft.com/office/powerpoint/2010/main" val="204738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现代计算机系统一般都具有处理突发事件的能力。例如：从磁带上读入一组信息，当发现读入信息有错误时，会产生一个读数据错中断，操作系统暂停当前的工作，并组织让磁带退回重读该组信息就可能克服错误，而得到正确的信息。</a:t>
            </a:r>
            <a:endParaRPr lang="en-US" dirty="0"/>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pPr/>
              <a:t>50</a:t>
            </a:fld>
            <a:endParaRPr lang="zh-CN" altLang="en-US"/>
          </a:p>
        </p:txBody>
      </p:sp>
    </p:spTree>
    <p:extLst>
      <p:ext uri="{BB962C8B-B14F-4D97-AF65-F5344CB8AC3E}">
        <p14:creationId xmlns:p14="http://schemas.microsoft.com/office/powerpoint/2010/main" val="1928519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外中断 一般又称中断，是指来自处理器和主存储器之外的中断，包括：电源故障中断、时钟中断、控制台中断、它机中断和</a:t>
            </a:r>
            <a:r>
              <a:rPr lang="en-US" altLang="zh-CN" sz="1200" b="0" i="0" u="none" strike="noStrike" kern="1200" baseline="0" dirty="0" smtClean="0">
                <a:solidFill>
                  <a:schemeClr val="tx1"/>
                </a:solidFill>
                <a:latin typeface="+mn-lt"/>
                <a:ea typeface="+mn-ea"/>
                <a:cs typeface="+mn-cs"/>
              </a:rPr>
              <a:t>I/O </a:t>
            </a:r>
            <a:r>
              <a:rPr lang="zh-CN" altLang="en-US" sz="1200" b="0" i="0" u="none" strike="noStrike" kern="1200" baseline="0" dirty="0" smtClean="0">
                <a:solidFill>
                  <a:schemeClr val="tx1"/>
                </a:solidFill>
                <a:latin typeface="+mn-lt"/>
                <a:ea typeface="+mn-ea"/>
                <a:cs typeface="+mn-cs"/>
              </a:rPr>
              <a:t>中断等。</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内中断是指来自处理器和主存内部的中断，一般又称陷入或异常，包括通路校验错、主存奇偶错、非法操作码、地址越界、页面失效、调试指令、访管中断、算术操作溢出等各种程序性中断等</a:t>
            </a:r>
            <a:endParaRPr lang="en-US" dirty="0"/>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pPr/>
              <a:t>51</a:t>
            </a:fld>
            <a:endParaRPr lang="zh-CN" altLang="en-US"/>
          </a:p>
        </p:txBody>
      </p:sp>
    </p:spTree>
    <p:extLst>
      <p:ext uri="{BB962C8B-B14F-4D97-AF65-F5344CB8AC3E}">
        <p14:creationId xmlns:p14="http://schemas.microsoft.com/office/powerpoint/2010/main" val="1035219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中断是异步事件，可能随时发生，与处理器正在执行的内容无关。异常是同步事件，它是某一个特定指 令执行的结果 </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pPr/>
              <a:t>52</a:t>
            </a:fld>
            <a:endParaRPr lang="zh-CN" altLang="en-US"/>
          </a:p>
        </p:txBody>
      </p:sp>
    </p:spTree>
    <p:extLst>
      <p:ext uri="{BB962C8B-B14F-4D97-AF65-F5344CB8AC3E}">
        <p14:creationId xmlns:p14="http://schemas.microsoft.com/office/powerpoint/2010/main" val="1572178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4A82-DD74-1E44-845B-9A27D78770A8}" type="slidenum">
              <a:rPr lang="en-US" smtClean="0"/>
              <a:t>55</a:t>
            </a:fld>
            <a:endParaRPr lang="en-US"/>
          </a:p>
        </p:txBody>
      </p:sp>
    </p:spTree>
    <p:extLst>
      <p:ext uri="{BB962C8B-B14F-4D97-AF65-F5344CB8AC3E}">
        <p14:creationId xmlns:p14="http://schemas.microsoft.com/office/powerpoint/2010/main" val="11321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b="1" kern="1200" dirty="0" err="1" smtClean="0">
                <a:solidFill>
                  <a:schemeClr val="tx1"/>
                </a:solidFill>
                <a:effectLst/>
                <a:latin typeface="+mn-lt"/>
                <a:ea typeface="+mn-ea"/>
                <a:cs typeface="+mn-cs"/>
              </a:rPr>
              <a:t>cat</a:t>
            </a:r>
            <a:r>
              <a:rPr lang="es-ES_tradnl" sz="1200" b="1" kern="1200" dirty="0" smtClean="0">
                <a:solidFill>
                  <a:schemeClr val="tx1"/>
                </a:solidFill>
                <a:effectLst/>
                <a:latin typeface="+mn-lt"/>
                <a:ea typeface="+mn-ea"/>
                <a:cs typeface="+mn-cs"/>
              </a:rPr>
              <a:t> x y 1&gt;out1 2&gt;</a:t>
            </a:r>
            <a:r>
              <a:rPr lang="es-ES_tradnl" sz="1200" b="1" kern="1200" dirty="0" err="1" smtClean="0">
                <a:solidFill>
                  <a:schemeClr val="tx1"/>
                </a:solidFill>
                <a:effectLst/>
                <a:latin typeface="+mn-lt"/>
                <a:ea typeface="+mn-ea"/>
                <a:cs typeface="+mn-cs"/>
              </a:rPr>
              <a:t>out</a:t>
            </a:r>
            <a:r>
              <a:rPr lang="en-US" altLang="zh-CN" sz="1200" b="1" kern="1200" dirty="0" smtClean="0">
                <a:solidFill>
                  <a:schemeClr val="tx1"/>
                </a:solidFill>
                <a:effectLst/>
                <a:latin typeface="+mn-lt"/>
                <a:ea typeface="+mn-ea"/>
                <a:cs typeface="+mn-cs"/>
              </a:rPr>
              <a:t>2</a:t>
            </a:r>
            <a:endParaRPr lang="es-ES_tradnl" dirty="0" smtClean="0"/>
          </a:p>
        </p:txBody>
      </p:sp>
      <p:sp>
        <p:nvSpPr>
          <p:cNvPr id="4" name="Slide Number Placeholder 3"/>
          <p:cNvSpPr>
            <a:spLocks noGrp="1"/>
          </p:cNvSpPr>
          <p:nvPr>
            <p:ph type="sldNum" sz="quarter" idx="10"/>
          </p:nvPr>
        </p:nvSpPr>
        <p:spPr/>
        <p:txBody>
          <a:bodyPr/>
          <a:lstStyle/>
          <a:p>
            <a:fld id="{8E144A82-DD74-1E44-845B-9A27D78770A8}" type="slidenum">
              <a:rPr lang="en-US" smtClean="0"/>
              <a:t>9</a:t>
            </a:fld>
            <a:endParaRPr lang="en-US"/>
          </a:p>
        </p:txBody>
      </p:sp>
    </p:spTree>
    <p:extLst>
      <p:ext uri="{BB962C8B-B14F-4D97-AF65-F5344CB8AC3E}">
        <p14:creationId xmlns:p14="http://schemas.microsoft.com/office/powerpoint/2010/main" val="958801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我们一般都知道，每个程序都能看到一片完整连续的地址空间，这些空间并没有直接关联到物理内存，而是操作系统提供了内存的一种抽象概念，使得每个进程都有一个连续完整的地址空间，在程序的运行过程，再完成虚拟地址到物理地址的转换。我们同样知道，进程的地址空间是分段的，存在所谓的数据段，代码段，</a:t>
            </a:r>
            <a:r>
              <a:rPr lang="en-US" altLang="zh-CN" sz="1200" b="0" i="0" kern="1200" dirty="0" err="1" smtClean="0">
                <a:solidFill>
                  <a:schemeClr val="tx1"/>
                </a:solidFill>
                <a:effectLst/>
                <a:latin typeface="+mn-lt"/>
                <a:ea typeface="+mn-ea"/>
                <a:cs typeface="+mn-cs"/>
              </a:rPr>
              <a:t>bbs</a:t>
            </a:r>
            <a:r>
              <a:rPr lang="zh-CN" altLang="en-US" sz="1200" b="0" i="0" kern="1200" dirty="0" smtClean="0">
                <a:solidFill>
                  <a:schemeClr val="tx1"/>
                </a:solidFill>
                <a:effectLst/>
                <a:latin typeface="+mn-lt"/>
                <a:ea typeface="+mn-ea"/>
                <a:cs typeface="+mn-cs"/>
              </a:rPr>
              <a:t>段，堆，栈等等。每个段都有特定的作用，仔细看上面这张图，就对进程地址空间中的划分有了清楚的了解了。</a:t>
            </a:r>
            <a:endParaRPr lang="en-US" dirty="0"/>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pPr/>
              <a:t>56</a:t>
            </a:fld>
            <a:endParaRPr lang="zh-CN" altLang="en-US"/>
          </a:p>
        </p:txBody>
      </p:sp>
    </p:spTree>
    <p:extLst>
      <p:ext uri="{BB962C8B-B14F-4D97-AF65-F5344CB8AC3E}">
        <p14:creationId xmlns:p14="http://schemas.microsoft.com/office/powerpoint/2010/main" val="931226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图</a:t>
            </a:r>
            <a:r>
              <a:rPr lang="en-US" altLang="zh-CN" sz="1200" b="0" i="0" u="none" strike="noStrike" kern="1200" baseline="0" dirty="0" smtClean="0">
                <a:solidFill>
                  <a:schemeClr val="tx1"/>
                </a:solidFill>
                <a:latin typeface="+mn-lt"/>
                <a:ea typeface="+mn-ea"/>
                <a:cs typeface="+mn-cs"/>
              </a:rPr>
              <a:t>2-16 </a:t>
            </a:r>
            <a:r>
              <a:rPr lang="zh-CN" altLang="en-US" sz="1200" b="0" i="0" u="none" strike="noStrike" kern="1200" baseline="0" dirty="0" smtClean="0">
                <a:solidFill>
                  <a:schemeClr val="tx1"/>
                </a:solidFill>
                <a:latin typeface="+mn-lt"/>
                <a:ea typeface="+mn-ea"/>
                <a:cs typeface="+mn-cs"/>
              </a:rPr>
              <a:t>给出了具有挂起进程功能的系统中的进程状态。在此类系统中，进程增加</a:t>
            </a:r>
            <a:r>
              <a:rPr lang="en-US" sz="1200" b="0" i="0" u="none" strike="noStrike" kern="1200" baseline="0" dirty="0" err="1" smtClean="0">
                <a:solidFill>
                  <a:schemeClr val="tx1"/>
                </a:solidFill>
                <a:latin typeface="+mn-lt"/>
                <a:ea typeface="+mn-ea"/>
                <a:cs typeface="+mn-cs"/>
              </a:rPr>
              <a:t>了两个新状态：挂起就绪态（ready</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suspend）和挂起等待态（blocked</a:t>
            </a:r>
            <a:r>
              <a:rPr lang="en-US" sz="1200" b="0" i="0" u="none" strike="noStrike" kern="1200" baseline="0" dirty="0" smtClean="0">
                <a:solidFill>
                  <a:schemeClr val="tx1"/>
                </a:solidFill>
                <a:latin typeface="+mn-lt"/>
                <a:ea typeface="+mn-ea"/>
                <a:cs typeface="+mn-cs"/>
              </a:rPr>
              <a:t> suspend）。挂起</a:t>
            </a:r>
            <a:r>
              <a:rPr lang="zh-CN" altLang="en-US" sz="1200" b="0" i="0" u="none" strike="noStrike" kern="1200" baseline="0" dirty="0" smtClean="0">
                <a:solidFill>
                  <a:schemeClr val="tx1"/>
                </a:solidFill>
                <a:latin typeface="+mn-lt"/>
                <a:ea typeface="+mn-ea"/>
                <a:cs typeface="+mn-cs"/>
              </a:rPr>
              <a:t>就绪态表明了进程具备运行条件但目前在辅存储器中，只有当它被对换到主存才能被调度执行。挂起等待态则表明了进程正在等待某一个事件且在辅存储器中。</a:t>
            </a:r>
            <a:endParaRPr lang="en-US" dirty="0"/>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pPr/>
              <a:t>57</a:t>
            </a:fld>
            <a:endParaRPr lang="zh-CN" altLang="en-US"/>
          </a:p>
        </p:txBody>
      </p:sp>
    </p:spTree>
    <p:extLst>
      <p:ext uri="{BB962C8B-B14F-4D97-AF65-F5344CB8AC3E}">
        <p14:creationId xmlns:p14="http://schemas.microsoft.com/office/powerpoint/2010/main" val="464972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err="1" smtClean="0">
                <a:solidFill>
                  <a:schemeClr val="tx1"/>
                </a:solidFill>
                <a:effectLst/>
                <a:latin typeface="+mn-lt"/>
                <a:ea typeface="+mn-ea"/>
                <a:cs typeface="+mn-cs"/>
              </a:rPr>
              <a:t>ps</a:t>
            </a:r>
            <a:r>
              <a:rPr lang="zh-CN" altLang="en-US" sz="1200" b="0" i="0" kern="1200" dirty="0" smtClean="0">
                <a:solidFill>
                  <a:schemeClr val="tx1"/>
                </a:solidFill>
                <a:effectLst/>
                <a:latin typeface="+mn-lt"/>
                <a:ea typeface="+mn-ea"/>
                <a:cs typeface="+mn-cs"/>
              </a:rPr>
              <a:t>是最基本也是最强大的进程查看命令</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Jobs,</a:t>
            </a:r>
            <a:r>
              <a:rPr lang="zh-CN" altLang="en-US" dirty="0" smtClean="0"/>
              <a:t> </a:t>
            </a:r>
            <a:r>
              <a:rPr lang="en-US" altLang="zh-CN" dirty="0" err="1" smtClean="0"/>
              <a:t>fg</a:t>
            </a:r>
            <a:r>
              <a:rPr lang="en-US" altLang="zh-CN" dirty="0" smtClean="0"/>
              <a:t>,</a:t>
            </a:r>
            <a:r>
              <a:rPr lang="zh-CN" altLang="en-US" baseline="0" dirty="0" smtClean="0"/>
              <a:t> </a:t>
            </a:r>
            <a:r>
              <a:rPr lang="en-US" altLang="zh-CN" baseline="0" dirty="0" smtClean="0"/>
              <a:t>bg.</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列出目前所有的正在内存当中的程序</a:t>
            </a:r>
            <a:r>
              <a:rPr lang="en-US" altLang="zh-CN" sz="1200" b="1" i="0" kern="1200" dirty="0" smtClean="0">
                <a:solidFill>
                  <a:schemeClr val="tx1"/>
                </a:solidFill>
                <a:effectLst/>
                <a:latin typeface="+mn-lt"/>
                <a:ea typeface="+mn-ea"/>
                <a:cs typeface="+mn-cs"/>
              </a:rPr>
              <a:t>:</a:t>
            </a:r>
            <a:r>
              <a:rPr lang="zh-CN" altLang="en-US" sz="1200" b="1"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ps</a:t>
            </a:r>
            <a:r>
              <a:rPr lang="en-US" sz="1200" b="0" i="0" kern="1200" dirty="0" smtClean="0">
                <a:solidFill>
                  <a:schemeClr val="tx1"/>
                </a:solidFill>
                <a:effectLst/>
                <a:latin typeface="+mn-lt"/>
                <a:ea typeface="+mn-ea"/>
                <a:cs typeface="+mn-cs"/>
              </a:rPr>
              <a:t> aux</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 </a:t>
            </a:r>
            <a:endParaRPr lang="zh-CN" altLang="en-US" dirty="0" smtClean="0"/>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pPr/>
              <a:t>58</a:t>
            </a:fld>
            <a:endParaRPr lang="zh-CN" altLang="en-US"/>
          </a:p>
        </p:txBody>
      </p:sp>
    </p:spTree>
    <p:extLst>
      <p:ext uri="{BB962C8B-B14F-4D97-AF65-F5344CB8AC3E}">
        <p14:creationId xmlns:p14="http://schemas.microsoft.com/office/powerpoint/2010/main" val="2073734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我们前面也提到过。高级调度、中级调度、低级调度。</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pPr/>
              <a:t>62</a:t>
            </a:fld>
            <a:endParaRPr lang="zh-CN" altLang="en-US"/>
          </a:p>
        </p:txBody>
      </p:sp>
    </p:spTree>
    <p:extLst>
      <p:ext uri="{BB962C8B-B14F-4D97-AF65-F5344CB8AC3E}">
        <p14:creationId xmlns:p14="http://schemas.microsoft.com/office/powerpoint/2010/main" val="555298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通常，用平均作业周转时间来衡量对同一作业流施行不同作业调度算法时，它们呈现的调度性能</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 用平均作业带权周转时间来衡量对不同作业流施行同一作业调度算法时，它们呈现的调度性能。这两个数值均越小越好。 </a:t>
            </a:r>
            <a:endParaRPr lang="zh-CN" altLang="en-US" dirty="0" smtClean="0">
              <a:effectLst/>
            </a:endParaRPr>
          </a:p>
          <a:p>
            <a:endParaRPr lang="en-US" dirty="0"/>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pPr/>
              <a:t>66</a:t>
            </a:fld>
            <a:endParaRPr lang="zh-CN" altLang="en-US"/>
          </a:p>
        </p:txBody>
      </p:sp>
    </p:spTree>
    <p:extLst>
      <p:ext uri="{BB962C8B-B14F-4D97-AF65-F5344CB8AC3E}">
        <p14:creationId xmlns:p14="http://schemas.microsoft.com/office/powerpoint/2010/main" val="1323656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Spooling</a:t>
            </a:r>
            <a:r>
              <a:rPr lang="zh-CN" altLang="en-US" dirty="0" smtClean="0"/>
              <a:t> 假脱机技术。</a:t>
            </a:r>
            <a:r>
              <a:rPr lang="en-US" altLang="zh-CN" sz="1200" kern="1200" dirty="0" smtClean="0">
                <a:solidFill>
                  <a:schemeClr val="tx1"/>
                </a:solidFill>
                <a:effectLst/>
                <a:latin typeface="+mn-lt"/>
                <a:ea typeface="+mn-ea"/>
                <a:cs typeface="+mn-cs"/>
              </a:rPr>
              <a:t>Spooling </a:t>
            </a:r>
            <a:r>
              <a:rPr lang="zh-CN" altLang="en-US" sz="1200" kern="1200" dirty="0" smtClean="0">
                <a:solidFill>
                  <a:schemeClr val="tx1"/>
                </a:solidFill>
                <a:effectLst/>
                <a:latin typeface="+mn-lt"/>
                <a:ea typeface="+mn-ea"/>
                <a:cs typeface="+mn-cs"/>
              </a:rPr>
              <a:t>技术可把物理上的一台独占设备变成逻辑上的多台虚拟设备。</a:t>
            </a:r>
            <a:endParaRPr lang="zh-CN" altLang="en-US" dirty="0" smtClean="0"/>
          </a:p>
          <a:p>
            <a:endParaRPr lang="en-US" dirty="0"/>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pPr/>
              <a:t>67</a:t>
            </a:fld>
            <a:endParaRPr lang="zh-CN" altLang="en-US"/>
          </a:p>
        </p:txBody>
      </p:sp>
    </p:spTree>
    <p:extLst>
      <p:ext uri="{BB962C8B-B14F-4D97-AF65-F5344CB8AC3E}">
        <p14:creationId xmlns:p14="http://schemas.microsoft.com/office/powerpoint/2010/main" val="15050294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dynamic sharing of CPU </a:t>
            </a:r>
            <a:r>
              <a:rPr lang="en-US" sz="1200" b="0" i="0" kern="1200" dirty="0" err="1" smtClean="0">
                <a:solidFill>
                  <a:schemeClr val="tx1"/>
                </a:solidFill>
                <a:effectLst/>
                <a:latin typeface="+mn-lt"/>
                <a:ea typeface="+mn-ea"/>
                <a:cs typeface="+mn-cs"/>
              </a:rPr>
              <a:t>cores的策略</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t>72</a:t>
            </a:fld>
            <a:endParaRPr lang="zh-CN" altLang="en-US"/>
          </a:p>
        </p:txBody>
      </p:sp>
    </p:spTree>
    <p:extLst>
      <p:ext uri="{BB962C8B-B14F-4D97-AF65-F5344CB8AC3E}">
        <p14:creationId xmlns:p14="http://schemas.microsoft.com/office/powerpoint/2010/main" val="2030768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 Resource Allocation</a:t>
            </a:r>
            <a:endParaRPr lang="en-US" dirty="0"/>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t>73</a:t>
            </a:fld>
            <a:endParaRPr lang="zh-CN" altLang="en-US"/>
          </a:p>
        </p:txBody>
      </p:sp>
    </p:spTree>
    <p:extLst>
      <p:ext uri="{BB962C8B-B14F-4D97-AF65-F5344CB8AC3E}">
        <p14:creationId xmlns:p14="http://schemas.microsoft.com/office/powerpoint/2010/main" val="1190831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每个Application在Spark</a:t>
            </a:r>
            <a:r>
              <a:rPr lang="en-US" dirty="0" err="1" smtClean="0"/>
              <a:t>集群看来均是一个独立的</a:t>
            </a:r>
            <a:r>
              <a:rPr lang="zh-CN" altLang="en-US" dirty="0" smtClean="0"/>
              <a:t> </a:t>
            </a:r>
            <a:r>
              <a:rPr lang="en-US" dirty="0" smtClean="0"/>
              <a:t>Spark </a:t>
            </a:r>
            <a:r>
              <a:rPr lang="en-US" dirty="0" smtClean="0"/>
              <a:t>Context</a:t>
            </a:r>
            <a:r>
              <a:rPr lang="en-US" altLang="zh-CN" dirty="0" smtClean="0"/>
              <a:t>.</a:t>
            </a:r>
            <a:r>
              <a:rPr lang="zh-CN" altLang="en-US" baseline="0" dirty="0" smtClean="0"/>
              <a:t> </a:t>
            </a:r>
            <a:r>
              <a:rPr lang="en-US" sz="1200" b="0" i="0" kern="1200" dirty="0" smtClean="0">
                <a:solidFill>
                  <a:schemeClr val="tx1"/>
                </a:solidFill>
                <a:effectLst/>
                <a:latin typeface="+mn-lt"/>
                <a:ea typeface="+mn-ea"/>
                <a:cs typeface="+mn-cs"/>
              </a:rPr>
              <a:t>By “job”, in this section, we mean a Spark action (e.g. </a:t>
            </a:r>
            <a:r>
              <a:rPr lang="en-US" dirty="0" smtClean="0"/>
              <a:t>save</a:t>
            </a:r>
            <a:r>
              <a:rPr lang="en-US" sz="1200" b="0" i="0" kern="1200" dirty="0" smtClean="0">
                <a:solidFill>
                  <a:schemeClr val="tx1"/>
                </a:solidFill>
                <a:effectLst/>
                <a:latin typeface="+mn-lt"/>
                <a:ea typeface="+mn-ea"/>
                <a:cs typeface="+mn-cs"/>
              </a:rPr>
              <a:t>, </a:t>
            </a:r>
            <a:r>
              <a:rPr lang="en-US" dirty="0" smtClean="0"/>
              <a:t>collect</a:t>
            </a:r>
            <a:r>
              <a:rPr lang="en-US" sz="1200" b="0" i="0" kern="1200" dirty="0" smtClean="0">
                <a:solidFill>
                  <a:schemeClr val="tx1"/>
                </a:solidFill>
                <a:effectLst/>
                <a:latin typeface="+mn-lt"/>
                <a:ea typeface="+mn-ea"/>
                <a:cs typeface="+mn-cs"/>
              </a:rPr>
              <a:t>) and any tasks that need to run to evaluate that action. Spark’s scheduler is fully thread-safe and supports this use case to enable applications that serve multiple requests (e.g. queries for multiple users).</a:t>
            </a:r>
            <a:endParaRPr lang="en-US" dirty="0"/>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t>74</a:t>
            </a:fld>
            <a:endParaRPr lang="zh-CN" altLang="en-US"/>
          </a:p>
        </p:txBody>
      </p:sp>
    </p:spTree>
    <p:extLst>
      <p:ext uri="{BB962C8B-B14F-4D97-AF65-F5344CB8AC3E}">
        <p14:creationId xmlns:p14="http://schemas.microsoft.com/office/powerpoint/2010/main" val="2138060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Fair Scheduler Pools</a:t>
            </a:r>
            <a:r>
              <a:rPr lang="en-US" altLang="zh-CN" sz="1200" b="0" i="0" kern="1200" dirty="0" smtClean="0">
                <a:solidFill>
                  <a:schemeClr val="tx1"/>
                </a:solidFill>
                <a:effectLst/>
                <a:latin typeface="+mn-lt"/>
                <a:ea typeface="+mn-ea"/>
                <a:cs typeface="+mn-cs"/>
              </a:rPr>
              <a:t>,</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is</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after</a:t>
            </a:r>
            <a:r>
              <a:rPr lang="zh-CN" altLang="en-US" sz="1200" b="0" i="0"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a:rPr>
              <a:t>Hadoop Fair Scheduler</a:t>
            </a:r>
            <a:r>
              <a:rPr lang="en-US"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轮询调度算法(Round-Robin Scheduling</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轮盘赌算法</a:t>
            </a:r>
            <a:r>
              <a:rPr lang="en-US" sz="1200" b="1" i="0" kern="1200" dirty="0" smtClean="0">
                <a:solidFill>
                  <a:schemeClr val="tx1"/>
                </a:solidFill>
                <a:effectLst/>
                <a:latin typeface="+mn-lt"/>
                <a:ea typeface="+mn-ea"/>
                <a:cs typeface="+mn-cs"/>
              </a:rPr>
              <a:t>)</a:t>
            </a:r>
            <a:r>
              <a:rPr lang="zh-CN" altLang="en-US" sz="1200" b="1"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轮询调度算法的原理是每一次把来自用户的请求轮流分配给内部中的服务器，从</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开始，直到</a:t>
            </a:r>
            <a:r>
              <a:rPr lang="en-US" altLang="zh-CN" sz="1200" b="0" i="0" kern="1200" dirty="0" smtClean="0">
                <a:solidFill>
                  <a:schemeClr val="tx1"/>
                </a:solidFill>
                <a:effectLst/>
                <a:latin typeface="+mn-lt"/>
                <a:ea typeface="+mn-ea"/>
                <a:cs typeface="+mn-cs"/>
              </a:rPr>
              <a:t>N(</a:t>
            </a:r>
            <a:r>
              <a:rPr lang="zh-CN" altLang="en-US" sz="1200" b="0" i="0" kern="1200" dirty="0" smtClean="0">
                <a:solidFill>
                  <a:schemeClr val="tx1"/>
                </a:solidFill>
                <a:effectLst/>
                <a:latin typeface="+mn-lt"/>
                <a:ea typeface="+mn-ea"/>
                <a:cs typeface="+mn-cs"/>
              </a:rPr>
              <a:t>内部服务器个数</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，然后重新开始循环。也可以用于，遗传算法中，交叉选择的算法。需要一个伪随机数发生器（张楠课上讲过）。</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t>75</a:t>
            </a:fld>
            <a:endParaRPr lang="zh-CN" altLang="en-US"/>
          </a:p>
        </p:txBody>
      </p:sp>
    </p:spTree>
    <p:extLst>
      <p:ext uri="{BB962C8B-B14F-4D97-AF65-F5344CB8AC3E}">
        <p14:creationId xmlns:p14="http://schemas.microsoft.com/office/powerpoint/2010/main" val="103917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内部变量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由系统提供，用户不能修改。 </a:t>
            </a:r>
            <a:endParaRPr lang="zh-CN" altLang="en-US" dirty="0" smtClean="0"/>
          </a:p>
          <a:p>
            <a:r>
              <a:rPr lang="zh-CN" altLang="en-US" sz="1200" kern="1200" dirty="0" smtClean="0">
                <a:solidFill>
                  <a:schemeClr val="tx1"/>
                </a:solidFill>
                <a:effectLst/>
                <a:latin typeface="+mn-lt"/>
                <a:ea typeface="+mn-ea"/>
                <a:cs typeface="+mn-cs"/>
              </a:rPr>
              <a:t>用户变量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由用户建立和修改，在 </a:t>
            </a:r>
            <a:r>
              <a:rPr lang="en-US" altLang="zh-CN" sz="1200" b="1" kern="1200" dirty="0" smtClean="0">
                <a:solidFill>
                  <a:schemeClr val="tx1"/>
                </a:solidFill>
                <a:effectLst/>
                <a:latin typeface="+mn-lt"/>
                <a:ea typeface="+mn-ea"/>
                <a:cs typeface="+mn-cs"/>
              </a:rPr>
              <a:t>shell </a:t>
            </a:r>
            <a:r>
              <a:rPr lang="zh-CN" altLang="en-US" sz="1200" kern="1200" dirty="0" smtClean="0">
                <a:solidFill>
                  <a:schemeClr val="tx1"/>
                </a:solidFill>
                <a:effectLst/>
                <a:latin typeface="+mn-lt"/>
                <a:ea typeface="+mn-ea"/>
                <a:cs typeface="+mn-cs"/>
              </a:rPr>
              <a:t>脚本编写 中会经常用到。 </a:t>
            </a:r>
            <a:endParaRPr lang="zh-CN" altLang="en-US" dirty="0" smtClean="0"/>
          </a:p>
          <a:p>
            <a:r>
              <a:rPr lang="zh-CN" altLang="en-US" sz="1200" kern="1200" dirty="0" smtClean="0">
                <a:solidFill>
                  <a:schemeClr val="tx1"/>
                </a:solidFill>
                <a:effectLst/>
                <a:latin typeface="+mn-lt"/>
                <a:ea typeface="+mn-ea"/>
                <a:cs typeface="+mn-cs"/>
              </a:rPr>
              <a:t>环境变量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这些变量决定了用户工作的环境，它 们不需要用户去定义，可以直接在 </a:t>
            </a:r>
            <a:r>
              <a:rPr lang="en-US" altLang="zh-CN" sz="1200" b="1" kern="1200" dirty="0" smtClean="0">
                <a:solidFill>
                  <a:schemeClr val="tx1"/>
                </a:solidFill>
                <a:effectLst/>
                <a:latin typeface="+mn-lt"/>
                <a:ea typeface="+mn-ea"/>
                <a:cs typeface="+mn-cs"/>
              </a:rPr>
              <a:t>shell </a:t>
            </a:r>
            <a:r>
              <a:rPr lang="zh-CN" altLang="en-US" sz="1200" kern="1200" dirty="0" smtClean="0">
                <a:solidFill>
                  <a:schemeClr val="tx1"/>
                </a:solidFill>
                <a:effectLst/>
                <a:latin typeface="+mn-lt"/>
                <a:ea typeface="+mn-ea"/>
                <a:cs typeface="+mn-cs"/>
              </a:rPr>
              <a:t>中使用，其 中某些变量用户可以修改。 </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查询当前 </a:t>
            </a:r>
            <a:r>
              <a:rPr lang="en-US" altLang="zh-CN" sz="1200" b="1" kern="1200" dirty="0" smtClean="0">
                <a:solidFill>
                  <a:schemeClr val="tx1"/>
                </a:solidFill>
                <a:effectLst/>
                <a:latin typeface="+mn-lt"/>
                <a:ea typeface="+mn-ea"/>
                <a:cs typeface="+mn-cs"/>
              </a:rPr>
              <a:t>shell </a:t>
            </a:r>
            <a:r>
              <a:rPr lang="zh-CN" altLang="en-US" sz="1200" kern="1200" dirty="0" smtClean="0">
                <a:solidFill>
                  <a:schemeClr val="tx1"/>
                </a:solidFill>
                <a:effectLst/>
                <a:latin typeface="+mn-lt"/>
                <a:ea typeface="+mn-ea"/>
                <a:cs typeface="+mn-cs"/>
              </a:rPr>
              <a:t>中的环境变量</a:t>
            </a:r>
            <a:r>
              <a:rPr lang="en-US" altLang="zh-CN" sz="1200" kern="1200" dirty="0" smtClean="0">
                <a:solidFill>
                  <a:schemeClr val="tx1"/>
                </a:solidFill>
                <a:effectLst/>
                <a:latin typeface="+mn-lt"/>
                <a:ea typeface="+mn-ea"/>
                <a:cs typeface="+mn-cs"/>
              </a:rPr>
              <a:t>:</a:t>
            </a:r>
            <a:r>
              <a:rPr lang="en-US" altLang="zh-CN" sz="1200" b="1" kern="1200" dirty="0" err="1" smtClean="0">
                <a:solidFill>
                  <a:schemeClr val="tx1"/>
                </a:solidFill>
                <a:effectLst/>
                <a:latin typeface="+mn-lt"/>
                <a:ea typeface="+mn-ea"/>
                <a:cs typeface="+mn-cs"/>
              </a:rPr>
              <a:t>env</a:t>
            </a:r>
            <a:r>
              <a:rPr lang="en-US" altLang="zh-CN" sz="1200" b="1" kern="1200" dirty="0" smtClean="0">
                <a:solidFill>
                  <a:schemeClr val="tx1"/>
                </a:solidFill>
                <a:effectLst/>
                <a:latin typeface="+mn-lt"/>
                <a:ea typeface="+mn-ea"/>
                <a:cs typeface="+mn-cs"/>
              </a:rPr>
              <a:t> </a:t>
            </a:r>
            <a:endParaRPr lang="zh-CN" altLang="en-US" dirty="0" smtClean="0"/>
          </a:p>
          <a:p>
            <a:endParaRPr lang="en-US" dirty="0"/>
          </a:p>
        </p:txBody>
      </p:sp>
      <p:sp>
        <p:nvSpPr>
          <p:cNvPr id="4" name="Slide Number Placeholder 3"/>
          <p:cNvSpPr>
            <a:spLocks noGrp="1"/>
          </p:cNvSpPr>
          <p:nvPr>
            <p:ph type="sldNum" sz="quarter" idx="10"/>
          </p:nvPr>
        </p:nvSpPr>
        <p:spPr/>
        <p:txBody>
          <a:bodyPr/>
          <a:lstStyle/>
          <a:p>
            <a:fld id="{8E144A82-DD74-1E44-845B-9A27D78770A8}" type="slidenum">
              <a:rPr lang="en-US" smtClean="0"/>
              <a:t>10</a:t>
            </a:fld>
            <a:endParaRPr lang="en-US"/>
          </a:p>
        </p:txBody>
      </p:sp>
    </p:spTree>
    <p:extLst>
      <p:ext uri="{BB962C8B-B14F-4D97-AF65-F5344CB8AC3E}">
        <p14:creationId xmlns:p14="http://schemas.microsoft.com/office/powerpoint/2010/main" val="1974899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b="1" dirty="0" smtClean="0">
                <a:solidFill>
                  <a:srgbClr val="FF0000"/>
                </a:solidFill>
              </a:rPr>
              <a:t>读脏数据</a:t>
            </a:r>
            <a:r>
              <a:rPr lang="zh-CN" altLang="en-US" sz="1200" b="0" i="0" kern="1200" dirty="0" smtClean="0">
                <a:solidFill>
                  <a:schemeClr val="tx1"/>
                </a:solidFill>
                <a:effectLst/>
                <a:latin typeface="+mn-lt"/>
                <a:ea typeface="+mn-ea"/>
                <a:cs typeface="+mn-cs"/>
              </a:rPr>
              <a:t>就是指当一个事务／进程正在访问数据，并且对数据进行了修改，而这种修改还没有提交到数据库／进程中，这时，另外一个事务／进程也访问这个数据，然后使用了这个数据。</a:t>
            </a:r>
            <a:endParaRPr lang="en-US" altLang="zh-CN" sz="1200" b="0" i="0" kern="1200" dirty="0" smtClean="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不可重复读 </a:t>
            </a:r>
            <a:r>
              <a:rPr lang="zh-CN" altLang="en-US" sz="1200" b="0" i="0" kern="1200" dirty="0" smtClean="0">
                <a:solidFill>
                  <a:schemeClr val="tx1"/>
                </a:solidFill>
                <a:effectLst/>
                <a:latin typeface="+mn-lt"/>
                <a:ea typeface="+mn-ea"/>
                <a:cs typeface="+mn-cs"/>
              </a:rPr>
              <a:t>：是指在一个事务／进程内，多次读同一数据。在这个事务还没有结束时，另外一个事务／进程也访问该同一数据。那么，在第一个事务／进程中的两次读数据之间，由于第二个事务／进程的修改，那么第一个事务／进程两次读到的的数据可能是不一样的。这样在一个事务／进程内两次读到的数据是不一样的，因此称为是不可重复读。</a:t>
            </a:r>
            <a:endParaRPr lang="en-US" altLang="zh-CN" sz="1200" b="0" i="0" kern="1200" dirty="0" smtClean="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幻读，</a:t>
            </a:r>
            <a:r>
              <a:rPr lang="zh-CN" altLang="en-US" sz="1200" b="0" i="0" kern="1200" dirty="0" smtClean="0">
                <a:solidFill>
                  <a:schemeClr val="tx1"/>
                </a:solidFill>
                <a:effectLst/>
                <a:latin typeface="+mn-lt"/>
                <a:ea typeface="+mn-ea"/>
                <a:cs typeface="+mn-cs"/>
              </a:rPr>
              <a:t>当事务不是独立执行时发生的一种现象，例如第一个事务对一个表中的数据进行了修改，比如这种修改涉及到表中的“全部数据行”。同时，第二个事务也修改这个表中的数据，这种修改是向表中插入“一行新数据”。那么，以后就会发生操作第一个事务的用户发现表中还存在没有修改的数据行，就好象发生了幻觉一样</a:t>
            </a:r>
            <a:r>
              <a:rPr lang="en-US" altLang="zh-CN" sz="1200" b="0" i="0" kern="1200" dirty="0" smtClean="0">
                <a:solidFill>
                  <a:schemeClr val="tx1"/>
                </a:solidFill>
                <a:effectLst/>
                <a:latin typeface="+mn-lt"/>
                <a:ea typeface="+mn-ea"/>
                <a:cs typeface="+mn-cs"/>
              </a:rPr>
              <a:t>.</a:t>
            </a:r>
            <a:endParaRPr lang="en-US" b="1" dirty="0"/>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t>78</a:t>
            </a:fld>
            <a:endParaRPr lang="zh-CN" altLang="en-US"/>
          </a:p>
        </p:txBody>
      </p:sp>
    </p:spTree>
    <p:extLst>
      <p:ext uri="{BB962C8B-B14F-4D97-AF65-F5344CB8AC3E}">
        <p14:creationId xmlns:p14="http://schemas.microsoft.com/office/powerpoint/2010/main" val="14091927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资源竞争出现了两个控制问题</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 一个是死锁 </a:t>
            </a:r>
            <a:r>
              <a:rPr lang="en-US" altLang="zh-CN" sz="1200" kern="1200" dirty="0" smtClean="0">
                <a:solidFill>
                  <a:schemeClr val="tx1"/>
                </a:solidFill>
                <a:effectLst/>
                <a:latin typeface="+mn-lt"/>
                <a:ea typeface="+mn-ea"/>
                <a:cs typeface="+mn-cs"/>
              </a:rPr>
              <a:t>(deadlock)</a:t>
            </a:r>
            <a:r>
              <a:rPr lang="zh-CN" altLang="en-US" sz="1200" kern="1200" dirty="0" smtClean="0">
                <a:solidFill>
                  <a:schemeClr val="tx1"/>
                </a:solidFill>
                <a:effectLst/>
                <a:latin typeface="+mn-lt"/>
                <a:ea typeface="+mn-ea"/>
                <a:cs typeface="+mn-cs"/>
              </a:rPr>
              <a:t>问题，一组进程如果都获得了部分资源，还想要得到其他进程所占有的资源，最终所有的进程将陷入死锁。另一个是饥饿</a:t>
            </a:r>
            <a:r>
              <a:rPr lang="en-US" altLang="zh-CN" sz="1200" kern="1200" dirty="0" smtClean="0">
                <a:solidFill>
                  <a:schemeClr val="tx1"/>
                </a:solidFill>
                <a:effectLst/>
                <a:latin typeface="+mn-lt"/>
                <a:ea typeface="+mn-ea"/>
                <a:cs typeface="+mn-cs"/>
              </a:rPr>
              <a:t>(starvation)</a:t>
            </a:r>
            <a:r>
              <a:rPr lang="zh-CN" altLang="en-US" sz="1200" kern="1200" dirty="0" smtClean="0">
                <a:solidFill>
                  <a:schemeClr val="tx1"/>
                </a:solidFill>
                <a:effectLst/>
                <a:latin typeface="+mn-lt"/>
                <a:ea typeface="+mn-ea"/>
                <a:cs typeface="+mn-cs"/>
              </a:rPr>
              <a:t>问题，这是指这样一种情况</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一个进程由于其他进程总是优先于它而被无限期拖延。在并发运行的系统中， 任何时刻都会产生申请资源，这就需要规定一些策略来决定在什么时候，哪个进程应该获得资源，有些策略表面上看很有道理，却可能使某些进程永远得不到服务，但死 锁并没有发生。</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en-US" dirty="0"/>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t>79</a:t>
            </a:fld>
            <a:endParaRPr lang="zh-CN" altLang="en-US"/>
          </a:p>
        </p:txBody>
      </p:sp>
    </p:spTree>
    <p:extLst>
      <p:ext uri="{BB962C8B-B14F-4D97-AF65-F5344CB8AC3E}">
        <p14:creationId xmlns:p14="http://schemas.microsoft.com/office/powerpoint/2010/main" val="2083538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并发进程的无关性是进程的执行与时间无关的一个充分条件</a:t>
            </a:r>
            <a:r>
              <a:rPr lang="en-US" altLang="zh-C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该条件在1966年首先由 Bernstein 提出，又称之为 Bernstein 条件</a:t>
            </a:r>
            <a:r>
              <a:rPr lang="zh-CN" altLang="en-US" sz="1200" kern="1200" dirty="0" smtClean="0">
                <a:solidFill>
                  <a:schemeClr val="tx1"/>
                </a:solidFill>
                <a:effectLst/>
                <a:latin typeface="+mn-lt"/>
                <a:ea typeface="+mn-ea"/>
                <a:cs typeface="+mn-cs"/>
              </a:rPr>
              <a:t>。</a:t>
            </a:r>
            <a:r>
              <a:rPr lang="zh-CN" altLang="en-US" dirty="0" smtClean="0">
                <a:sym typeface="Wingdings" panose="05000000000000000000" pitchFamily="2" charset="2"/>
              </a:rPr>
              <a:t>竞争关系：</a:t>
            </a:r>
            <a:r>
              <a:rPr lang="zh-CN" altLang="en-US" sz="1200" kern="1200" dirty="0" smtClean="0">
                <a:solidFill>
                  <a:schemeClr val="tx1"/>
                </a:solidFill>
                <a:effectLst/>
                <a:latin typeface="+mn-lt"/>
                <a:ea typeface="+mn-ea"/>
                <a:cs typeface="+mn-cs"/>
              </a:rPr>
              <a:t>例如，</a:t>
            </a:r>
            <a:r>
              <a:rPr lang="zh-CN" altLang="en-US" sz="1200" b="1" kern="1200" dirty="0" smtClean="0">
                <a:solidFill>
                  <a:schemeClr val="tx1"/>
                </a:solidFill>
                <a:effectLst/>
                <a:latin typeface="+mn-lt"/>
                <a:ea typeface="+mn-ea"/>
                <a:cs typeface="+mn-cs"/>
              </a:rPr>
              <a:t>批处理系统中建立的多个用户进程， 分时系统中建立的多个终端进程。由于这些进程共用了一套计算机系统资源，因而，必然要出现多个进程竞争资源的问题</a:t>
            </a:r>
            <a:r>
              <a:rPr lang="zh-CN" altLang="en-US" sz="1200" kern="1200" dirty="0" smtClean="0">
                <a:solidFill>
                  <a:schemeClr val="tx1"/>
                </a:solidFill>
                <a:effectLst/>
                <a:latin typeface="+mn-lt"/>
                <a:ea typeface="+mn-ea"/>
                <a:cs typeface="+mn-cs"/>
              </a:rPr>
              <a:t>。当多个进程竞争共享硬设备、存储器、处理器 和文件等资源时，操作系统必须协调好进程对资源的争用。 进程的互斥</a:t>
            </a:r>
            <a:r>
              <a:rPr lang="en-US" altLang="zh-CN" sz="1200"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mutual exclusion</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是解决进程间竞争关系</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间接制约关系</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的手段。</a:t>
            </a:r>
            <a:r>
              <a:rPr lang="zh-CN" altLang="en-US" sz="1200" b="1" kern="1200" dirty="0" smtClean="0">
                <a:solidFill>
                  <a:schemeClr val="tx1"/>
                </a:solidFill>
                <a:effectLst/>
                <a:latin typeface="+mn-lt"/>
                <a:ea typeface="+mn-ea"/>
                <a:cs typeface="+mn-cs"/>
              </a:rPr>
              <a:t>进程互斥</a:t>
            </a:r>
            <a:r>
              <a:rPr lang="zh-CN" altLang="en-US" sz="1200" kern="1200" dirty="0" smtClean="0">
                <a:solidFill>
                  <a:schemeClr val="tx1"/>
                </a:solidFill>
                <a:effectLst/>
                <a:latin typeface="+mn-lt"/>
                <a:ea typeface="+mn-ea"/>
                <a:cs typeface="+mn-cs"/>
              </a:rPr>
              <a:t>指若干个进程要使用同一共享资源时，任何时刻最多允许一个进程去使用，其他要使用该资源的进程必须等待，直到占有资源的进程释放该资源。</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en-US" dirty="0"/>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t>80</a:t>
            </a:fld>
            <a:endParaRPr lang="zh-CN" altLang="en-US"/>
          </a:p>
        </p:txBody>
      </p:sp>
    </p:spTree>
    <p:extLst>
      <p:ext uri="{BB962C8B-B14F-4D97-AF65-F5344CB8AC3E}">
        <p14:creationId xmlns:p14="http://schemas.microsoft.com/office/powerpoint/2010/main" val="6860378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共享合作，</a:t>
            </a:r>
            <a:r>
              <a:rPr lang="zh-CN" altLang="en-US" sz="1200" kern="1200" dirty="0" smtClean="0">
                <a:solidFill>
                  <a:schemeClr val="tx1"/>
                </a:solidFill>
                <a:effectLst/>
                <a:latin typeface="+mn-lt"/>
                <a:ea typeface="+mn-ea"/>
                <a:cs typeface="+mn-cs"/>
              </a:rPr>
              <a:t>某些进程为完成同一任务需要分工协作，由于合作的每一个 进程都是独立地以不可预知的速度推进，这就需要相互协作的进程在某些协调点上协 调各自的工作。进程的同步</a:t>
            </a:r>
            <a:r>
              <a:rPr lang="en-US" altLang="zh-CN" sz="1200"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Synchronization</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是解决进程间协作关系</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直接制约关系</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的手段。进程同步指两个以上进程基于某个条件来协调它们的活动。一个进程的执行依赖于另一个协作进程的消息或信号，当一个进程没有得到来自于另一个进程的消息或信号时则 需等待，直到消息或信号到达才被唤醒。 </a:t>
            </a:r>
            <a:r>
              <a:rPr lang="zh-CN" altLang="en-US" sz="1200" kern="1200" baseline="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不难看出，进程互斥关系是一种特殊的进程同步关系，即逐次使用互斥共享资源， 也是对进程使用资源次序上的一种协调。</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en-US" dirty="0"/>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t>81</a:t>
            </a:fld>
            <a:endParaRPr lang="zh-CN" altLang="en-US"/>
          </a:p>
        </p:txBody>
      </p:sp>
    </p:spTree>
    <p:extLst>
      <p:ext uri="{BB962C8B-B14F-4D97-AF65-F5344CB8AC3E}">
        <p14:creationId xmlns:p14="http://schemas.microsoft.com/office/powerpoint/2010/main" val="18698381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进程的同步</a:t>
            </a:r>
            <a:r>
              <a:rPr lang="en-US" altLang="zh-CN" sz="1200"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Synchronization</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是解决进程间协作关系</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直接制约关系</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的手段。进程同步指两个以上进程基于某个条件来协调它们的活动。一个进程的执行依赖于另一个协作进程的消息或信号，当一个进程没有得到来自于另一个进程的消息或信号时则需等待，直到消息或信号到达才被唤醒。 </a:t>
            </a:r>
            <a:endParaRPr lang="zh-CN" altLang="en-US" dirty="0" smtClean="0"/>
          </a:p>
          <a:p>
            <a:endParaRPr lang="en-US" dirty="0"/>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t>82</a:t>
            </a:fld>
            <a:endParaRPr lang="zh-CN" altLang="en-US"/>
          </a:p>
        </p:txBody>
      </p:sp>
    </p:spTree>
    <p:extLst>
      <p:ext uri="{BB962C8B-B14F-4D97-AF65-F5344CB8AC3E}">
        <p14:creationId xmlns:p14="http://schemas.microsoft.com/office/powerpoint/2010/main" val="500393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Dijkstra</a:t>
            </a:r>
            <a:r>
              <a:rPr lang="zh-CN" altLang="en-US" sz="1200" kern="1200" dirty="0" smtClean="0">
                <a:solidFill>
                  <a:schemeClr val="tx1"/>
                </a:solidFill>
                <a:effectLst/>
                <a:latin typeface="+mn-lt"/>
                <a:ea typeface="+mn-ea"/>
                <a:cs typeface="+mn-cs"/>
              </a:rPr>
              <a:t>将交通管制中多种颜色的信号灯管理交通的方法引入操作系统，让两个或多个 进程通过特殊变量展开交互。一个进程在某一特殊点上被迫停止执行直到接收到一个 对应的特殊变量值，通过特殊变量这一设施，任何复杂的进程交互要求可得到满足， 这种特殊变量就是信号量</a:t>
            </a:r>
            <a:r>
              <a:rPr lang="en-US" altLang="zh-CN" sz="1200" kern="1200" dirty="0" smtClean="0">
                <a:solidFill>
                  <a:schemeClr val="tx1"/>
                </a:solidFill>
                <a:effectLst/>
                <a:latin typeface="+mn-lt"/>
                <a:ea typeface="+mn-ea"/>
                <a:cs typeface="+mn-cs"/>
              </a:rPr>
              <a:t>(semaphore) </a:t>
            </a:r>
            <a:r>
              <a:rPr lang="zh-CN" altLang="en-US" sz="1200" kern="1200" dirty="0" smtClean="0">
                <a:solidFill>
                  <a:schemeClr val="tx1"/>
                </a:solidFill>
                <a:effectLst/>
                <a:latin typeface="+mn-lt"/>
                <a:ea typeface="+mn-ea"/>
                <a:cs typeface="+mn-cs"/>
              </a:rPr>
              <a:t>。原语是操作系统中执行时不可中断的过程、即原子操作</a:t>
            </a:r>
            <a:r>
              <a:rPr lang="en-US" altLang="zh-CN" sz="1200" kern="1200" dirty="0" smtClean="0">
                <a:solidFill>
                  <a:schemeClr val="tx1"/>
                </a:solidFill>
                <a:effectLst/>
                <a:latin typeface="+mn-lt"/>
                <a:ea typeface="+mn-ea"/>
                <a:cs typeface="+mn-cs"/>
              </a:rPr>
              <a:t>(atomic operation</a:t>
            </a:r>
            <a:r>
              <a:rPr lang="zh-CN" altLang="en-US" sz="1200" kern="1200" dirty="0" smtClean="0">
                <a:solidFill>
                  <a:schemeClr val="tx1"/>
                </a:solidFill>
                <a:effectLst/>
                <a:latin typeface="+mn-lt"/>
                <a:ea typeface="+mn-ea"/>
                <a:cs typeface="+mn-cs"/>
              </a:rPr>
              <a:t>）。</a:t>
            </a:r>
            <a:endParaRPr lang="zh-CN" altLang="en-US" dirty="0" smtClean="0"/>
          </a:p>
          <a:p>
            <a:endParaRPr lang="en-US" dirty="0"/>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t>83</a:t>
            </a:fld>
            <a:endParaRPr lang="zh-CN" altLang="en-US"/>
          </a:p>
        </p:txBody>
      </p:sp>
    </p:spTree>
    <p:extLst>
      <p:ext uri="{BB962C8B-B14F-4D97-AF65-F5344CB8AC3E}">
        <p14:creationId xmlns:p14="http://schemas.microsoft.com/office/powerpoint/2010/main" val="9925718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在操作系统中，信号量用以表示物理资源的实体，它是一个与队列有关的整型变量。实现时，信号量是一种变量类型，常常用一个记录型数据结构表示，它有两个分量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 一个是信号量的值，另一个是信号量队列的队列指针。 </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en-US" dirty="0"/>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t>84</a:t>
            </a:fld>
            <a:endParaRPr lang="zh-CN" altLang="en-US"/>
          </a:p>
        </p:txBody>
      </p:sp>
    </p:spTree>
    <p:extLst>
      <p:ext uri="{BB962C8B-B14F-4D97-AF65-F5344CB8AC3E}">
        <p14:creationId xmlns:p14="http://schemas.microsoft.com/office/powerpoint/2010/main" val="867113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solidFill>
                <a:srgbClr val="FF0000"/>
              </a:solidFill>
            </a:endParaRPr>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t>86</a:t>
            </a:fld>
            <a:endParaRPr lang="zh-CN" altLang="en-US"/>
          </a:p>
        </p:txBody>
      </p:sp>
    </p:spTree>
    <p:extLst>
      <p:ext uri="{BB962C8B-B14F-4D97-AF65-F5344CB8AC3E}">
        <p14:creationId xmlns:p14="http://schemas.microsoft.com/office/powerpoint/2010/main" val="1610689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管程提供了一种互斥机制，进程可以互斥 地调用这些过程。</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管程有以下属性，因而，调用管程的过程时要有一定限制</a:t>
            </a:r>
            <a:r>
              <a:rPr lang="en-US" altLang="zh-CN" sz="1200" kern="1200" dirty="0" smtClean="0">
                <a:solidFill>
                  <a:schemeClr val="tx1"/>
                </a:solidFill>
                <a:effectLst/>
                <a:latin typeface="+mn-lt"/>
                <a:ea typeface="+mn-ea"/>
                <a:cs typeface="+mn-cs"/>
              </a:rPr>
              <a:t>: </a:t>
            </a:r>
            <a:r>
              <a:rPr lang="zh-CN" altLang="en-US" sz="1200" kern="1200" baseline="0" dirty="0" smtClean="0">
                <a:solidFill>
                  <a:schemeClr val="tx1"/>
                </a:solidFill>
                <a:effectLst/>
                <a:latin typeface="+mn-lt"/>
                <a:ea typeface="+mn-ea"/>
                <a:cs typeface="+mn-cs"/>
              </a:rPr>
              <a:t> </a:t>
            </a:r>
            <a:r>
              <a:rPr lang="zh-CN" altLang="en-US" sz="1200" dirty="0" smtClean="0">
                <a:effectLst/>
                <a:latin typeface="Wingdings" charset="2"/>
              </a:rPr>
              <a:t> </a:t>
            </a:r>
            <a:endParaRPr lang="en-US" altLang="zh-CN" sz="1200" dirty="0" smtClean="0">
              <a:effectLst/>
              <a:latin typeface="Wingdings" charset="2"/>
            </a:endParaRPr>
          </a:p>
          <a:p>
            <a:r>
              <a:rPr lang="zh-CN" altLang="en-US" sz="1200" b="1" kern="1200" dirty="0" smtClean="0">
                <a:solidFill>
                  <a:schemeClr val="tx1"/>
                </a:solidFill>
                <a:effectLst/>
                <a:latin typeface="+mn-lt"/>
                <a:ea typeface="+mn-ea"/>
                <a:cs typeface="+mn-cs"/>
              </a:rPr>
              <a:t>共享性</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管程中的移出过程可被所有要调用管程的过程的进程所共享。 </a:t>
            </a:r>
            <a:endParaRPr lang="zh-CN" altLang="en-US" dirty="0" smtClean="0">
              <a:effectLst/>
            </a:endParaRPr>
          </a:p>
          <a:p>
            <a:r>
              <a:rPr lang="zh-CN" altLang="en-US" sz="1200" b="1" kern="1200" dirty="0" smtClean="0">
                <a:solidFill>
                  <a:schemeClr val="tx1"/>
                </a:solidFill>
                <a:effectLst/>
                <a:latin typeface="+mn-lt"/>
                <a:ea typeface="+mn-ea"/>
                <a:cs typeface="+mn-cs"/>
              </a:rPr>
              <a:t>安全性</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管程的局部变量只能由该管程的过程存取，不允许进程或其他管程来直接存取，一个管程的过程也不应该存取任何非局部于它的变量。 </a:t>
            </a:r>
            <a:endParaRPr lang="zh-CN" altLang="en-US" dirty="0" smtClean="0">
              <a:effectLst/>
            </a:endParaRPr>
          </a:p>
          <a:p>
            <a:r>
              <a:rPr lang="zh-CN" altLang="en-US" sz="1200" b="1" kern="1200" dirty="0" smtClean="0">
                <a:solidFill>
                  <a:schemeClr val="tx1"/>
                </a:solidFill>
                <a:effectLst/>
                <a:latin typeface="+mn-lt"/>
                <a:ea typeface="+mn-ea"/>
                <a:cs typeface="+mn-cs"/>
              </a:rPr>
              <a:t>互斥性</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在任一时刻，共享资源的进程可访问管程的管理该资源的过程，但最多只有一个调用者能真正地进入管程，而任何其他调用者必须等待，直到访问者退出。</a:t>
            </a:r>
            <a:endParaRPr lang="en-US" altLang="zh-CN" sz="1200" kern="1200" dirty="0" smtClean="0">
              <a:solidFill>
                <a:schemeClr val="tx1"/>
              </a:solidFill>
              <a:effectLst/>
              <a:latin typeface="+mn-lt"/>
              <a:ea typeface="+mn-ea"/>
              <a:cs typeface="+mn-cs"/>
            </a:endParaRPr>
          </a:p>
          <a:p>
            <a:endParaRPr lang="zh-CN" altLang="en-US" dirty="0" smtClean="0">
              <a:effectLst/>
            </a:endParaRPr>
          </a:p>
          <a:p>
            <a:endParaRPr lang="en-US" dirty="0"/>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t>87</a:t>
            </a:fld>
            <a:endParaRPr lang="zh-CN" altLang="en-US"/>
          </a:p>
        </p:txBody>
      </p:sp>
    </p:spTree>
    <p:extLst>
      <p:ext uri="{BB962C8B-B14F-4D97-AF65-F5344CB8AC3E}">
        <p14:creationId xmlns:p14="http://schemas.microsoft.com/office/powerpoint/2010/main" val="10645130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互斥条件</a:t>
            </a:r>
            <a:r>
              <a:rPr lang="en-US" altLang="zh-CN" sz="1200"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mutual exclusion</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进程应互斥使用资源，任一时刻一个资源仅为一个进程独占，若另一个进程请求一个已被占用的资源时，它被置成等待状态，直到占用者释放资源。 </a:t>
            </a:r>
            <a:endParaRPr lang="zh-CN" altLang="en-US" dirty="0" smtClean="0">
              <a:effectLst/>
            </a:endParaRPr>
          </a:p>
          <a:p>
            <a:r>
              <a:rPr lang="zh-CN" altLang="en-US" sz="1200" dirty="0" smtClean="0">
                <a:effectLst/>
                <a:latin typeface="Wingdings" charset="2"/>
              </a:rPr>
              <a:t> </a:t>
            </a:r>
            <a:r>
              <a:rPr lang="zh-CN" altLang="en-US" sz="1200" kern="1200" dirty="0" smtClean="0">
                <a:solidFill>
                  <a:schemeClr val="tx1"/>
                </a:solidFill>
                <a:effectLst/>
                <a:latin typeface="+mn-lt"/>
                <a:ea typeface="+mn-ea"/>
                <a:cs typeface="+mn-cs"/>
              </a:rPr>
              <a:t>占有和等待条件</a:t>
            </a:r>
            <a:r>
              <a:rPr lang="en-US" altLang="zh-CN" sz="1200"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hold and wait</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一个进程请求资源得不到满足而等待时， 不释放已占有的资源。 </a:t>
            </a:r>
            <a:endParaRPr lang="zh-CN" altLang="en-US" dirty="0" smtClean="0">
              <a:effectLst/>
            </a:endParaRPr>
          </a:p>
          <a:p>
            <a:r>
              <a:rPr lang="zh-CN" altLang="en-US" sz="1200" dirty="0" smtClean="0">
                <a:effectLst/>
                <a:latin typeface="Wingdings" charset="2"/>
              </a:rPr>
              <a:t> </a:t>
            </a:r>
            <a:r>
              <a:rPr lang="zh-CN" altLang="en-US" sz="1200" kern="1200" dirty="0" smtClean="0">
                <a:solidFill>
                  <a:schemeClr val="tx1"/>
                </a:solidFill>
                <a:effectLst/>
                <a:latin typeface="+mn-lt"/>
                <a:ea typeface="+mn-ea"/>
                <a:cs typeface="+mn-cs"/>
              </a:rPr>
              <a:t>不剥夺条件</a:t>
            </a:r>
            <a:r>
              <a:rPr lang="en-US" altLang="zh-CN" sz="1200"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no preemption</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 任一进程不能从另一进程那里抢夺资源，即已被占用的资源，只能由占用进程自己来释放。 </a:t>
            </a:r>
            <a:endParaRPr lang="zh-CN" altLang="en-US" dirty="0" smtClean="0">
              <a:effectLst/>
            </a:endParaRPr>
          </a:p>
          <a:p>
            <a:r>
              <a:rPr lang="zh-CN" altLang="en-US" sz="1200" dirty="0" smtClean="0">
                <a:effectLst/>
                <a:latin typeface="Wingdings" charset="2"/>
              </a:rPr>
              <a:t> </a:t>
            </a:r>
            <a:r>
              <a:rPr lang="zh-CN" altLang="en-US" sz="1200" kern="1200" dirty="0" smtClean="0">
                <a:solidFill>
                  <a:schemeClr val="tx1"/>
                </a:solidFill>
                <a:effectLst/>
                <a:latin typeface="+mn-lt"/>
                <a:ea typeface="+mn-ea"/>
                <a:cs typeface="+mn-cs"/>
              </a:rPr>
              <a:t>循环等待条件</a:t>
            </a:r>
            <a:r>
              <a:rPr lang="en-US" altLang="zh-CN" sz="1200"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circular wait</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 存在一个循环等待链，其中每一个进程分别等待它前一个进程所持有的资源，造成永远等待 </a:t>
            </a:r>
            <a:endParaRPr lang="zh-CN" altLang="en-US" dirty="0" smtClean="0">
              <a:effectLst/>
            </a:endParaRPr>
          </a:p>
          <a:p>
            <a:endParaRPr lang="en-US" dirty="0"/>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t>90</a:t>
            </a:fld>
            <a:endParaRPr lang="zh-CN" altLang="en-US"/>
          </a:p>
        </p:txBody>
      </p:sp>
    </p:spTree>
    <p:extLst>
      <p:ext uri="{BB962C8B-B14F-4D97-AF65-F5344CB8AC3E}">
        <p14:creationId xmlns:p14="http://schemas.microsoft.com/office/powerpoint/2010/main" val="2057289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a:t>
            </a:r>
            <a:r>
              <a:rPr lang="en-US" altLang="zh-CN" sz="1200" b="1" kern="1200" dirty="0" err="1" smtClean="0">
                <a:solidFill>
                  <a:schemeClr val="tx1"/>
                </a:solidFill>
                <a:effectLst/>
                <a:latin typeface="+mn-lt"/>
                <a:ea typeface="+mn-ea"/>
                <a:cs typeface="+mn-cs"/>
              </a:rPr>
              <a:t>etc</a:t>
            </a:r>
            <a:r>
              <a:rPr lang="en-US" altLang="zh-CN" sz="1200" b="1" kern="1200" dirty="0" smtClean="0">
                <a:solidFill>
                  <a:schemeClr val="tx1"/>
                </a:solidFill>
                <a:effectLst/>
                <a:latin typeface="+mn-lt"/>
                <a:ea typeface="+mn-ea"/>
                <a:cs typeface="+mn-cs"/>
              </a:rPr>
              <a:t>/profile </a:t>
            </a:r>
            <a:r>
              <a:rPr lang="en-US" altLang="zh-CN" sz="1200" b="0" kern="1200" dirty="0" smtClean="0">
                <a:solidFill>
                  <a:schemeClr val="tx1"/>
                </a:solidFill>
                <a:effectLst/>
                <a:latin typeface="+mn-lt"/>
                <a:ea typeface="+mn-ea"/>
                <a:cs typeface="+mn-cs"/>
              </a:rPr>
              <a:t>:</a:t>
            </a:r>
            <a:r>
              <a:rPr lang="en-US" altLang="zh-CN" sz="1200" b="0" kern="1200" baseline="0" dirty="0" smtClean="0">
                <a:solidFill>
                  <a:schemeClr val="tx1"/>
                </a:solidFill>
                <a:effectLst/>
                <a:latin typeface="+mn-lt"/>
                <a:ea typeface="+mn-ea"/>
                <a:cs typeface="+mn-cs"/>
              </a:rPr>
              <a:t> </a:t>
            </a:r>
            <a:r>
              <a:rPr lang="en-US" altLang="zh-CN" sz="1200" b="1" kern="1200" dirty="0" smtClean="0">
                <a:solidFill>
                  <a:schemeClr val="tx1"/>
                </a:solidFill>
                <a:effectLst/>
                <a:latin typeface="+mn-lt"/>
                <a:ea typeface="+mn-ea"/>
                <a:cs typeface="+mn-cs"/>
              </a:rPr>
              <a:t>Linux </a:t>
            </a:r>
            <a:r>
              <a:rPr lang="zh-CN" altLang="en-US" sz="1200" kern="1200" dirty="0" smtClean="0">
                <a:solidFill>
                  <a:schemeClr val="tx1"/>
                </a:solidFill>
                <a:effectLst/>
                <a:latin typeface="+mn-lt"/>
                <a:ea typeface="+mn-ea"/>
                <a:cs typeface="+mn-cs"/>
              </a:rPr>
              <a:t>系统中的全局 </a:t>
            </a:r>
            <a:r>
              <a:rPr lang="en-US" altLang="zh-CN" sz="1200" b="1" kern="1200" dirty="0" smtClean="0">
                <a:solidFill>
                  <a:schemeClr val="tx1"/>
                </a:solidFill>
                <a:effectLst/>
                <a:latin typeface="+mn-lt"/>
                <a:ea typeface="+mn-ea"/>
                <a:cs typeface="+mn-cs"/>
              </a:rPr>
              <a:t>bash </a:t>
            </a:r>
            <a:r>
              <a:rPr lang="zh-CN" altLang="en-US" sz="1200" kern="1200" dirty="0" smtClean="0">
                <a:solidFill>
                  <a:schemeClr val="tx1"/>
                </a:solidFill>
                <a:effectLst/>
                <a:latin typeface="+mn-lt"/>
                <a:ea typeface="+mn-ea"/>
                <a:cs typeface="+mn-cs"/>
              </a:rPr>
              <a:t>启动脚本，任何用户登录系统时 </a:t>
            </a:r>
            <a:r>
              <a:rPr lang="en-US" altLang="zh-CN" sz="1200" b="1" kern="1200" dirty="0" smtClean="0">
                <a:solidFill>
                  <a:schemeClr val="tx1"/>
                </a:solidFill>
                <a:effectLst/>
                <a:latin typeface="+mn-lt"/>
                <a:ea typeface="+mn-ea"/>
                <a:cs typeface="+mn-cs"/>
              </a:rPr>
              <a:t>/</a:t>
            </a:r>
            <a:r>
              <a:rPr lang="en-US" altLang="zh-CN" sz="1200" b="1" kern="1200" dirty="0" err="1" smtClean="0">
                <a:solidFill>
                  <a:schemeClr val="tx1"/>
                </a:solidFill>
                <a:effectLst/>
                <a:latin typeface="+mn-lt"/>
                <a:ea typeface="+mn-ea"/>
                <a:cs typeface="+mn-cs"/>
              </a:rPr>
              <a:t>etc</a:t>
            </a:r>
            <a:r>
              <a:rPr lang="en-US" altLang="zh-CN" sz="1200" b="1" kern="1200" dirty="0" smtClean="0">
                <a:solidFill>
                  <a:schemeClr val="tx1"/>
                </a:solidFill>
                <a:effectLst/>
                <a:latin typeface="+mn-lt"/>
                <a:ea typeface="+mn-ea"/>
                <a:cs typeface="+mn-cs"/>
              </a:rPr>
              <a:t>/profile </a:t>
            </a:r>
            <a:r>
              <a:rPr lang="zh-CN" altLang="en-US" sz="1200" kern="1200" dirty="0" smtClean="0">
                <a:solidFill>
                  <a:schemeClr val="tx1"/>
                </a:solidFill>
                <a:effectLst/>
                <a:latin typeface="+mn-lt"/>
                <a:ea typeface="+mn-ea"/>
                <a:cs typeface="+mn-cs"/>
              </a:rPr>
              <a:t>都会被执行。通常用来设置标准 </a:t>
            </a:r>
            <a:r>
              <a:rPr lang="en-US" altLang="zh-CN" sz="1200" b="1" kern="1200" dirty="0" smtClean="0">
                <a:solidFill>
                  <a:schemeClr val="tx1"/>
                </a:solidFill>
                <a:effectLst/>
                <a:latin typeface="+mn-lt"/>
                <a:ea typeface="+mn-ea"/>
                <a:cs typeface="+mn-cs"/>
              </a:rPr>
              <a:t>bash </a:t>
            </a:r>
            <a:r>
              <a:rPr lang="zh-CN" altLang="en-US" sz="1200" kern="1200" dirty="0" smtClean="0">
                <a:solidFill>
                  <a:schemeClr val="tx1"/>
                </a:solidFill>
                <a:effectLst/>
                <a:latin typeface="+mn-lt"/>
                <a:ea typeface="+mn-ea"/>
                <a:cs typeface="+mn-cs"/>
              </a:rPr>
              <a:t>环 境，但修改该文件需 </a:t>
            </a:r>
            <a:r>
              <a:rPr lang="en-US" altLang="zh-CN" sz="1200" b="1" kern="1200" dirty="0" smtClean="0">
                <a:solidFill>
                  <a:schemeClr val="tx1"/>
                </a:solidFill>
                <a:effectLst/>
                <a:latin typeface="+mn-lt"/>
                <a:ea typeface="+mn-ea"/>
                <a:cs typeface="+mn-cs"/>
              </a:rPr>
              <a:t>root </a:t>
            </a:r>
            <a:r>
              <a:rPr lang="zh-CN" altLang="en-US" sz="1200" kern="1200" dirty="0" smtClean="0">
                <a:solidFill>
                  <a:schemeClr val="tx1"/>
                </a:solidFill>
                <a:effectLst/>
                <a:latin typeface="+mn-lt"/>
                <a:ea typeface="+mn-ea"/>
                <a:cs typeface="+mn-cs"/>
              </a:rPr>
              <a:t>权限。 </a:t>
            </a:r>
            <a:endParaRPr lang="zh-CN" altLang="en-US" dirty="0" smtClean="0"/>
          </a:p>
          <a:p>
            <a:r>
              <a:rPr lang="en-US" sz="1200" kern="1200" dirty="0" smtClean="0">
                <a:solidFill>
                  <a:schemeClr val="tx1"/>
                </a:solidFill>
                <a:effectLst/>
                <a:latin typeface="+mn-lt"/>
                <a:ea typeface="+mn-ea"/>
                <a:cs typeface="+mn-cs"/>
              </a:rPr>
              <a:t>读取 </a:t>
            </a:r>
            <a:r>
              <a:rPr lang="en-US" sz="1200" b="1" kern="1200" dirty="0" smtClean="0">
                <a:solidFill>
                  <a:schemeClr val="tx1"/>
                </a:solidFill>
                <a:effectLst/>
                <a:latin typeface="+mn-lt"/>
                <a:ea typeface="+mn-ea"/>
                <a:cs typeface="+mn-cs"/>
              </a:rPr>
              <a:t>/</a:t>
            </a:r>
            <a:r>
              <a:rPr lang="en-US" sz="1200" b="1" kern="1200" dirty="0" err="1" smtClean="0">
                <a:solidFill>
                  <a:schemeClr val="tx1"/>
                </a:solidFill>
                <a:effectLst/>
                <a:latin typeface="+mn-lt"/>
                <a:ea typeface="+mn-ea"/>
                <a:cs typeface="+mn-cs"/>
              </a:rPr>
              <a:t>etc</a:t>
            </a:r>
            <a:r>
              <a:rPr lang="en-US" sz="1200" b="1" kern="1200" dirty="0" smtClean="0">
                <a:solidFill>
                  <a:schemeClr val="tx1"/>
                </a:solidFill>
                <a:effectLst/>
                <a:latin typeface="+mn-lt"/>
                <a:ea typeface="+mn-ea"/>
                <a:cs typeface="+mn-cs"/>
              </a:rPr>
              <a:t>/profile </a:t>
            </a:r>
            <a:r>
              <a:rPr lang="en-US" sz="1200" kern="1200" dirty="0" err="1" smtClean="0">
                <a:solidFill>
                  <a:schemeClr val="tx1"/>
                </a:solidFill>
                <a:effectLst/>
                <a:latin typeface="+mn-lt"/>
                <a:ea typeface="+mn-ea"/>
                <a:cs typeface="+mn-cs"/>
              </a:rPr>
              <a:t>文件后，</a:t>
            </a:r>
            <a:r>
              <a:rPr lang="en-US" sz="1200" b="1" kern="1200" dirty="0" err="1" smtClean="0">
                <a:solidFill>
                  <a:schemeClr val="tx1"/>
                </a:solidFill>
                <a:effectLst/>
                <a:latin typeface="+mn-lt"/>
                <a:ea typeface="+mn-ea"/>
                <a:cs typeface="+mn-cs"/>
              </a:rPr>
              <a:t>bash</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将在用户主目录中按顺序 查找以下文件，并执行第一个找到的文件: </a:t>
            </a:r>
            <a:endParaRPr lang="en-US" dirty="0" smtClean="0"/>
          </a:p>
          <a:p>
            <a:r>
              <a:rPr lang="en-US" sz="1200" b="1" kern="1200" dirty="0" smtClean="0">
                <a:solidFill>
                  <a:schemeClr val="tx1"/>
                </a:solidFill>
                <a:effectLst/>
                <a:latin typeface="+mn-lt"/>
                <a:ea typeface="+mn-ea"/>
                <a:cs typeface="+mn-cs"/>
              </a:rPr>
              <a:t>~/.</a:t>
            </a:r>
            <a:r>
              <a:rPr lang="en-US" sz="1200" b="1" kern="1200" dirty="0" err="1" smtClean="0">
                <a:solidFill>
                  <a:schemeClr val="tx1"/>
                </a:solidFill>
                <a:effectLst/>
                <a:latin typeface="+mn-lt"/>
                <a:ea typeface="+mn-ea"/>
                <a:cs typeface="+mn-cs"/>
              </a:rPr>
              <a:t>bash_profile</a:t>
            </a:r>
            <a:r>
              <a:rPr lang="en-US" sz="1200" b="1"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a:t>
            </a:r>
            <a:r>
              <a:rPr lang="en-US" sz="1200" b="1" kern="1200" dirty="0" err="1" smtClean="0">
                <a:solidFill>
                  <a:schemeClr val="tx1"/>
                </a:solidFill>
                <a:effectLst/>
                <a:latin typeface="+mn-lt"/>
                <a:ea typeface="+mn-ea"/>
                <a:cs typeface="+mn-cs"/>
              </a:rPr>
              <a:t>bash_login</a:t>
            </a:r>
            <a:r>
              <a:rPr lang="en-US" sz="1200" b="1"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~/.profile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在这些文件中，用户可以定义自己的环境变量，而且能够 覆盖在 </a:t>
            </a:r>
            <a:r>
              <a:rPr lang="en-US" altLang="zh-CN" sz="1200" b="1" kern="1200" dirty="0" smtClean="0">
                <a:solidFill>
                  <a:schemeClr val="tx1"/>
                </a:solidFill>
                <a:effectLst/>
                <a:latin typeface="+mn-lt"/>
                <a:ea typeface="+mn-ea"/>
                <a:cs typeface="+mn-cs"/>
              </a:rPr>
              <a:t>/</a:t>
            </a:r>
            <a:r>
              <a:rPr lang="en-US" altLang="zh-CN" sz="1200" b="1" kern="1200" dirty="0" err="1" smtClean="0">
                <a:solidFill>
                  <a:schemeClr val="tx1"/>
                </a:solidFill>
                <a:effectLst/>
                <a:latin typeface="+mn-lt"/>
                <a:ea typeface="+mn-ea"/>
                <a:cs typeface="+mn-cs"/>
              </a:rPr>
              <a:t>etc</a:t>
            </a:r>
            <a:r>
              <a:rPr lang="en-US" altLang="zh-CN" sz="1200" b="1" kern="1200" dirty="0" smtClean="0">
                <a:solidFill>
                  <a:schemeClr val="tx1"/>
                </a:solidFill>
                <a:effectLst/>
                <a:latin typeface="+mn-lt"/>
                <a:ea typeface="+mn-ea"/>
                <a:cs typeface="+mn-cs"/>
              </a:rPr>
              <a:t>/profile </a:t>
            </a:r>
            <a:r>
              <a:rPr lang="zh-CN" altLang="en-US" sz="1200" kern="1200" dirty="0" smtClean="0">
                <a:solidFill>
                  <a:schemeClr val="tx1"/>
                </a:solidFill>
                <a:effectLst/>
                <a:latin typeface="+mn-lt"/>
                <a:ea typeface="+mn-ea"/>
                <a:cs typeface="+mn-cs"/>
              </a:rPr>
              <a:t>中定义的设置。 </a:t>
            </a:r>
            <a:endParaRPr lang="zh-CN" altLang="en-US" dirty="0" smtClean="0"/>
          </a:p>
          <a:p>
            <a:endParaRPr lang="en-US" dirty="0"/>
          </a:p>
        </p:txBody>
      </p:sp>
      <p:sp>
        <p:nvSpPr>
          <p:cNvPr id="4" name="Slide Number Placeholder 3"/>
          <p:cNvSpPr>
            <a:spLocks noGrp="1"/>
          </p:cNvSpPr>
          <p:nvPr>
            <p:ph type="sldNum" sz="quarter" idx="10"/>
          </p:nvPr>
        </p:nvSpPr>
        <p:spPr/>
        <p:txBody>
          <a:bodyPr/>
          <a:lstStyle/>
          <a:p>
            <a:fld id="{8E144A82-DD74-1E44-845B-9A27D78770A8}" type="slidenum">
              <a:rPr lang="en-US" smtClean="0"/>
              <a:t>11</a:t>
            </a:fld>
            <a:endParaRPr lang="en-US"/>
          </a:p>
        </p:txBody>
      </p:sp>
    </p:spTree>
    <p:extLst>
      <p:ext uri="{BB962C8B-B14F-4D97-AF65-F5344CB8AC3E}">
        <p14:creationId xmlns:p14="http://schemas.microsoft.com/office/powerpoint/2010/main" val="6402983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死锁的防止：所谓静态分配是指一个进程必须在执行前就申请它所要的全部资源，并且直到它所要的资源都得到满足后才开始执行。层次分配策略将阻止四个条件</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循环等待条件</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的出现。</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en-US" dirty="0"/>
          </a:p>
        </p:txBody>
      </p:sp>
      <p:sp>
        <p:nvSpPr>
          <p:cNvPr id="4" name="Slide Number Placeholder 3"/>
          <p:cNvSpPr>
            <a:spLocks noGrp="1"/>
          </p:cNvSpPr>
          <p:nvPr>
            <p:ph type="sldNum" sz="quarter" idx="10"/>
          </p:nvPr>
        </p:nvSpPr>
        <p:spPr/>
        <p:txBody>
          <a:bodyPr/>
          <a:lstStyle/>
          <a:p>
            <a:fld id="{39CA52B5-50B7-4DFB-9DE0-331E246A7CF3}" type="slidenum">
              <a:rPr lang="zh-CN" altLang="en-US" smtClean="0"/>
              <a:t>91</a:t>
            </a:fld>
            <a:endParaRPr lang="zh-CN" altLang="en-US"/>
          </a:p>
        </p:txBody>
      </p:sp>
    </p:spTree>
    <p:extLst>
      <p:ext uri="{BB962C8B-B14F-4D97-AF65-F5344CB8AC3E}">
        <p14:creationId xmlns:p14="http://schemas.microsoft.com/office/powerpoint/2010/main" val="927252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t>
            </a:r>
            <a:r>
              <a:rPr lang="zh-CN" altLang="en-US" baseline="0" dirty="0" smtClean="0"/>
              <a:t> </a:t>
            </a:r>
            <a:r>
              <a:rPr lang="en-US" altLang="zh-CN" baseline="0" dirty="0" smtClean="0"/>
              <a:t>/</a:t>
            </a:r>
            <a:r>
              <a:rPr lang="en-US" altLang="zh-CN" baseline="0" dirty="0" err="1" smtClean="0"/>
              <a:t>usr</a:t>
            </a:r>
            <a:r>
              <a:rPr lang="en-US" altLang="zh-CN" baseline="0" dirty="0" smtClean="0"/>
              <a:t>/bin/python</a:t>
            </a:r>
          </a:p>
          <a:p>
            <a:r>
              <a:rPr lang="en-US" altLang="zh-CN" baseline="0" dirty="0" smtClean="0"/>
              <a:t>#!</a:t>
            </a:r>
            <a:r>
              <a:rPr lang="zh-CN" altLang="en-US" baseline="0" dirty="0" smtClean="0"/>
              <a:t> </a:t>
            </a:r>
            <a:r>
              <a:rPr lang="en-US" altLang="zh-CN" baseline="0" dirty="0" smtClean="0"/>
              <a:t>/</a:t>
            </a:r>
            <a:r>
              <a:rPr lang="en-US" altLang="zh-CN" baseline="0" dirty="0" err="1" smtClean="0"/>
              <a:t>usr</a:t>
            </a:r>
            <a:r>
              <a:rPr lang="en-US" altLang="zh-CN" baseline="0" dirty="0" smtClean="0"/>
              <a:t>/bin/</a:t>
            </a:r>
            <a:r>
              <a:rPr lang="en-US" altLang="zh-CN" baseline="0" dirty="0" err="1" smtClean="0"/>
              <a:t>env</a:t>
            </a:r>
            <a:r>
              <a:rPr lang="zh-CN" altLang="en-US" baseline="0" dirty="0" smtClean="0"/>
              <a:t> </a:t>
            </a:r>
            <a:r>
              <a:rPr lang="en-US" altLang="zh-CN" baseline="0" dirty="0" smtClean="0"/>
              <a:t>python</a:t>
            </a:r>
          </a:p>
          <a:p>
            <a:endParaRPr lang="en-US" dirty="0"/>
          </a:p>
        </p:txBody>
      </p:sp>
      <p:sp>
        <p:nvSpPr>
          <p:cNvPr id="4" name="Slide Number Placeholder 3"/>
          <p:cNvSpPr>
            <a:spLocks noGrp="1"/>
          </p:cNvSpPr>
          <p:nvPr>
            <p:ph type="sldNum" sz="quarter" idx="10"/>
          </p:nvPr>
        </p:nvSpPr>
        <p:spPr/>
        <p:txBody>
          <a:bodyPr/>
          <a:lstStyle/>
          <a:p>
            <a:fld id="{8E144A82-DD74-1E44-845B-9A27D78770A8}" type="slidenum">
              <a:rPr lang="en-US" smtClean="0"/>
              <a:t>14</a:t>
            </a:fld>
            <a:endParaRPr lang="en-US"/>
          </a:p>
        </p:txBody>
      </p:sp>
    </p:spTree>
    <p:extLst>
      <p:ext uri="{BB962C8B-B14F-4D97-AF65-F5344CB8AC3E}">
        <p14:creationId xmlns:p14="http://schemas.microsoft.com/office/powerpoint/2010/main" val="301359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4A82-DD74-1E44-845B-9A27D78770A8}" type="slidenum">
              <a:rPr lang="en-US" smtClean="0"/>
              <a:t>20</a:t>
            </a:fld>
            <a:endParaRPr lang="en-US"/>
          </a:p>
        </p:txBody>
      </p:sp>
    </p:spTree>
    <p:extLst>
      <p:ext uri="{BB962C8B-B14F-4D97-AF65-F5344CB8AC3E}">
        <p14:creationId xmlns:p14="http://schemas.microsoft.com/office/powerpoint/2010/main" val="1182861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Basic functionality of Spark, including components for: </a:t>
            </a:r>
          </a:p>
          <a:p>
            <a:r>
              <a:rPr lang="en-US" sz="1200" kern="1200" dirty="0" smtClean="0">
                <a:solidFill>
                  <a:schemeClr val="tx1"/>
                </a:solidFill>
                <a:effectLst/>
                <a:latin typeface="+mn-lt"/>
                <a:ea typeface="+mn-ea"/>
                <a:cs typeface="+mn-cs"/>
              </a:rPr>
              <a:t>• Task Scheduling</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Memory Management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Fault Recovery </a:t>
            </a:r>
            <a:endParaRPr lang="en-US" dirty="0" smtClean="0">
              <a:effectLst/>
            </a:endParaRPr>
          </a:p>
          <a:p>
            <a:r>
              <a:rPr lang="en-US" sz="1200" kern="1200" dirty="0" smtClean="0">
                <a:solidFill>
                  <a:schemeClr val="tx1"/>
                </a:solidFill>
                <a:effectLst/>
                <a:latin typeface="+mn-lt"/>
                <a:ea typeface="+mn-ea"/>
                <a:cs typeface="+mn-cs"/>
              </a:rPr>
              <a:t>• Interacting with Storage Systems </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more </a:t>
            </a:r>
            <a:endParaRPr lang="en-US" dirty="0" smtClean="0">
              <a:effectLst/>
            </a:endParaRPr>
          </a:p>
          <a:p>
            <a:r>
              <a:rPr lang="en-US" sz="1200" kern="1200" dirty="0" smtClean="0">
                <a:solidFill>
                  <a:schemeClr val="tx1"/>
                </a:solidFill>
                <a:effectLst/>
                <a:latin typeface="+mn-lt"/>
                <a:ea typeface="+mn-ea"/>
                <a:cs typeface="+mn-cs"/>
              </a:rPr>
              <a:t>Home to the API that defines resilient distributed datasets (RDDs) - Spark’s main programming abstraction. </a:t>
            </a:r>
            <a:endParaRPr lang="en-US" dirty="0" smtClean="0">
              <a:effectLst/>
            </a:endParaRPr>
          </a:p>
          <a:p>
            <a:r>
              <a:rPr lang="en-US" sz="1200" kern="1200" dirty="0" smtClean="0">
                <a:solidFill>
                  <a:schemeClr val="tx1"/>
                </a:solidFill>
                <a:effectLst/>
                <a:latin typeface="+mn-lt"/>
                <a:ea typeface="+mn-ea"/>
                <a:cs typeface="+mn-cs"/>
              </a:rPr>
              <a:t>RDD represents a collection of items distributed across many compute nodes that can be manipulated in parallel.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E144A82-DD74-1E44-845B-9A27D78770A8}" type="slidenum">
              <a:rPr lang="en-US" smtClean="0"/>
              <a:t>21</a:t>
            </a:fld>
            <a:endParaRPr lang="en-US"/>
          </a:p>
        </p:txBody>
      </p:sp>
    </p:spTree>
    <p:extLst>
      <p:ext uri="{BB962C8B-B14F-4D97-AF65-F5344CB8AC3E}">
        <p14:creationId xmlns:p14="http://schemas.microsoft.com/office/powerpoint/2010/main" val="2057488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4A82-DD74-1E44-845B-9A27D78770A8}" type="slidenum">
              <a:rPr lang="en-US" smtClean="0"/>
              <a:t>25</a:t>
            </a:fld>
            <a:endParaRPr lang="en-US"/>
          </a:p>
        </p:txBody>
      </p:sp>
    </p:spTree>
    <p:extLst>
      <p:ext uri="{BB962C8B-B14F-4D97-AF65-F5344CB8AC3E}">
        <p14:creationId xmlns:p14="http://schemas.microsoft.com/office/powerpoint/2010/main" val="1920466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4A82-DD74-1E44-845B-9A27D78770A8}" type="slidenum">
              <a:rPr lang="en-US" smtClean="0"/>
              <a:t>31</a:t>
            </a:fld>
            <a:endParaRPr lang="en-US"/>
          </a:p>
        </p:txBody>
      </p:sp>
    </p:spTree>
    <p:extLst>
      <p:ext uri="{BB962C8B-B14F-4D97-AF65-F5344CB8AC3E}">
        <p14:creationId xmlns:p14="http://schemas.microsoft.com/office/powerpoint/2010/main" val="30556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5A91960-FEF3-8544-BA30-5C34CE09695E}" type="datetimeFigureOut">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FF52D-45D0-154A-9255-9C1B1B7E6AA7}" type="slidenum">
              <a:rPr lang="en-US" smtClean="0"/>
              <a:t>‹#›</a:t>
            </a:fld>
            <a:endParaRPr lang="en-US"/>
          </a:p>
        </p:txBody>
      </p:sp>
    </p:spTree>
    <p:extLst>
      <p:ext uri="{BB962C8B-B14F-4D97-AF65-F5344CB8AC3E}">
        <p14:creationId xmlns:p14="http://schemas.microsoft.com/office/powerpoint/2010/main" val="560671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A91960-FEF3-8544-BA30-5C34CE09695E}" type="datetimeFigureOut">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FF52D-45D0-154A-9255-9C1B1B7E6AA7}" type="slidenum">
              <a:rPr lang="en-US" smtClean="0"/>
              <a:t>‹#›</a:t>
            </a:fld>
            <a:endParaRPr lang="en-US"/>
          </a:p>
        </p:txBody>
      </p:sp>
    </p:spTree>
    <p:extLst>
      <p:ext uri="{BB962C8B-B14F-4D97-AF65-F5344CB8AC3E}">
        <p14:creationId xmlns:p14="http://schemas.microsoft.com/office/powerpoint/2010/main" val="1654141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A91960-FEF3-8544-BA30-5C34CE09695E}" type="datetimeFigureOut">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FF52D-45D0-154A-9255-9C1B1B7E6AA7}" type="slidenum">
              <a:rPr lang="en-US" smtClean="0"/>
              <a:t>‹#›</a:t>
            </a:fld>
            <a:endParaRPr lang="en-US"/>
          </a:p>
        </p:txBody>
      </p:sp>
    </p:spTree>
    <p:extLst>
      <p:ext uri="{BB962C8B-B14F-4D97-AF65-F5344CB8AC3E}">
        <p14:creationId xmlns:p14="http://schemas.microsoft.com/office/powerpoint/2010/main" val="1974901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A91960-FEF3-8544-BA30-5C34CE09695E}" type="datetimeFigureOut">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FF52D-45D0-154A-9255-9C1B1B7E6AA7}" type="slidenum">
              <a:rPr lang="en-US" smtClean="0"/>
              <a:t>‹#›</a:t>
            </a:fld>
            <a:endParaRPr lang="en-US"/>
          </a:p>
        </p:txBody>
      </p:sp>
    </p:spTree>
    <p:extLst>
      <p:ext uri="{BB962C8B-B14F-4D97-AF65-F5344CB8AC3E}">
        <p14:creationId xmlns:p14="http://schemas.microsoft.com/office/powerpoint/2010/main" val="836686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A91960-FEF3-8544-BA30-5C34CE09695E}" type="datetimeFigureOut">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FF52D-45D0-154A-9255-9C1B1B7E6AA7}" type="slidenum">
              <a:rPr lang="en-US" smtClean="0"/>
              <a:t>‹#›</a:t>
            </a:fld>
            <a:endParaRPr lang="en-US"/>
          </a:p>
        </p:txBody>
      </p:sp>
    </p:spTree>
    <p:extLst>
      <p:ext uri="{BB962C8B-B14F-4D97-AF65-F5344CB8AC3E}">
        <p14:creationId xmlns:p14="http://schemas.microsoft.com/office/powerpoint/2010/main" val="459975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A91960-FEF3-8544-BA30-5C34CE09695E}" type="datetimeFigureOut">
              <a:rPr lang="en-US" smtClean="0"/>
              <a:t>5/3/17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FF52D-45D0-154A-9255-9C1B1B7E6AA7}" type="slidenum">
              <a:rPr lang="en-US" smtClean="0"/>
              <a:t>‹#›</a:t>
            </a:fld>
            <a:endParaRPr lang="en-US"/>
          </a:p>
        </p:txBody>
      </p:sp>
    </p:spTree>
    <p:extLst>
      <p:ext uri="{BB962C8B-B14F-4D97-AF65-F5344CB8AC3E}">
        <p14:creationId xmlns:p14="http://schemas.microsoft.com/office/powerpoint/2010/main" val="2015977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A91960-FEF3-8544-BA30-5C34CE09695E}" type="datetimeFigureOut">
              <a:rPr lang="en-US" smtClean="0"/>
              <a:t>5/3/17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9FF52D-45D0-154A-9255-9C1B1B7E6AA7}" type="slidenum">
              <a:rPr lang="en-US" smtClean="0"/>
              <a:t>‹#›</a:t>
            </a:fld>
            <a:endParaRPr lang="en-US"/>
          </a:p>
        </p:txBody>
      </p:sp>
    </p:spTree>
    <p:extLst>
      <p:ext uri="{BB962C8B-B14F-4D97-AF65-F5344CB8AC3E}">
        <p14:creationId xmlns:p14="http://schemas.microsoft.com/office/powerpoint/2010/main" val="1691537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A91960-FEF3-8544-BA30-5C34CE09695E}" type="datetimeFigureOut">
              <a:rPr lang="en-US" smtClean="0"/>
              <a:t>5/3/17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9FF52D-45D0-154A-9255-9C1B1B7E6AA7}" type="slidenum">
              <a:rPr lang="en-US" smtClean="0"/>
              <a:t>‹#›</a:t>
            </a:fld>
            <a:endParaRPr lang="en-US"/>
          </a:p>
        </p:txBody>
      </p:sp>
    </p:spTree>
    <p:extLst>
      <p:ext uri="{BB962C8B-B14F-4D97-AF65-F5344CB8AC3E}">
        <p14:creationId xmlns:p14="http://schemas.microsoft.com/office/powerpoint/2010/main" val="1276814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91960-FEF3-8544-BA30-5C34CE09695E}" type="datetimeFigureOut">
              <a:rPr lang="en-US" smtClean="0"/>
              <a:t>5/3/17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9FF52D-45D0-154A-9255-9C1B1B7E6AA7}" type="slidenum">
              <a:rPr lang="en-US" smtClean="0"/>
              <a:t>‹#›</a:t>
            </a:fld>
            <a:endParaRPr lang="en-US"/>
          </a:p>
        </p:txBody>
      </p:sp>
    </p:spTree>
    <p:extLst>
      <p:ext uri="{BB962C8B-B14F-4D97-AF65-F5344CB8AC3E}">
        <p14:creationId xmlns:p14="http://schemas.microsoft.com/office/powerpoint/2010/main" val="1770633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A91960-FEF3-8544-BA30-5C34CE09695E}" type="datetimeFigureOut">
              <a:rPr lang="en-US" smtClean="0"/>
              <a:t>5/3/17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FF52D-45D0-154A-9255-9C1B1B7E6AA7}" type="slidenum">
              <a:rPr lang="en-US" smtClean="0"/>
              <a:t>‹#›</a:t>
            </a:fld>
            <a:endParaRPr lang="en-US"/>
          </a:p>
        </p:txBody>
      </p:sp>
    </p:spTree>
    <p:extLst>
      <p:ext uri="{BB962C8B-B14F-4D97-AF65-F5344CB8AC3E}">
        <p14:creationId xmlns:p14="http://schemas.microsoft.com/office/powerpoint/2010/main" val="1357127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A91960-FEF3-8544-BA30-5C34CE09695E}" type="datetimeFigureOut">
              <a:rPr lang="en-US" smtClean="0"/>
              <a:t>5/3/17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FF52D-45D0-154A-9255-9C1B1B7E6AA7}" type="slidenum">
              <a:rPr lang="en-US" smtClean="0"/>
              <a:t>‹#›</a:t>
            </a:fld>
            <a:endParaRPr lang="en-US"/>
          </a:p>
        </p:txBody>
      </p:sp>
    </p:spTree>
    <p:extLst>
      <p:ext uri="{BB962C8B-B14F-4D97-AF65-F5344CB8AC3E}">
        <p14:creationId xmlns:p14="http://schemas.microsoft.com/office/powerpoint/2010/main" val="82564086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91960-FEF3-8544-BA30-5C34CE09695E}" type="datetimeFigureOut">
              <a:rPr lang="en-US" smtClean="0"/>
              <a:t>5/3/17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FF52D-45D0-154A-9255-9C1B1B7E6AA7}" type="slidenum">
              <a:rPr lang="en-US" smtClean="0"/>
              <a:t>‹#›</a:t>
            </a:fld>
            <a:endParaRPr lang="en-US"/>
          </a:p>
        </p:txBody>
      </p:sp>
    </p:spTree>
    <p:extLst>
      <p:ext uri="{BB962C8B-B14F-4D97-AF65-F5344CB8AC3E}">
        <p14:creationId xmlns:p14="http://schemas.microsoft.com/office/powerpoint/2010/main" val="16277357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57.png"/><Relationship Id="rId6" Type="http://schemas.openxmlformats.org/officeDocument/2006/relationships/image" Target="../media/image58.png"/><Relationship Id="rId1" Type="http://schemas.microsoft.com/office/2007/relationships/media" Target="../media/media1.m4a"/><Relationship Id="rId2" Type="http://schemas.openxmlformats.org/officeDocument/2006/relationships/audio" Target="../media/media1.m4a"/></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1.png"/><Relationship Id="rId3"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 Id="rId3" Type="http://schemas.openxmlformats.org/officeDocument/2006/relationships/image" Target="../media/image7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73.png"/></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5.png"/><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7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smtClean="0"/>
              <a:t>Mid-term</a:t>
            </a:r>
            <a:r>
              <a:rPr lang="zh-CN" altLang="en-US" dirty="0" smtClean="0"/>
              <a:t> </a:t>
            </a:r>
            <a:r>
              <a:rPr lang="en-US" altLang="zh-CN" dirty="0" smtClean="0"/>
              <a:t>Review</a:t>
            </a:r>
            <a:endParaRPr lang="en-US" dirty="0"/>
          </a:p>
        </p:txBody>
      </p:sp>
      <p:sp>
        <p:nvSpPr>
          <p:cNvPr id="3" name="Subtitle 2"/>
          <p:cNvSpPr>
            <a:spLocks noGrp="1"/>
          </p:cNvSpPr>
          <p:nvPr>
            <p:ph type="subTitle" idx="1"/>
          </p:nvPr>
        </p:nvSpPr>
        <p:spPr/>
        <p:txBody>
          <a:bodyPr/>
          <a:lstStyle/>
          <a:p>
            <a:r>
              <a:rPr lang="zh-CN" altLang="en-US" dirty="0" smtClean="0"/>
              <a:t>高级大数据解析</a:t>
            </a:r>
            <a:endParaRPr lang="en-US" altLang="zh-CN" dirty="0" smtClean="0"/>
          </a:p>
          <a:p>
            <a:endParaRPr lang="en-US" dirty="0"/>
          </a:p>
        </p:txBody>
      </p:sp>
    </p:spTree>
    <p:extLst>
      <p:ext uri="{BB962C8B-B14F-4D97-AF65-F5344CB8AC3E}">
        <p14:creationId xmlns:p14="http://schemas.microsoft.com/office/powerpoint/2010/main" val="553718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b="1" dirty="0"/>
              <a:t>shell </a:t>
            </a:r>
            <a:r>
              <a:rPr lang="zh-CN" altLang="en-US" dirty="0"/>
              <a:t>变量大致可以分为三类</a:t>
            </a:r>
            <a:r>
              <a:rPr lang="en-US" altLang="zh-CN" dirty="0"/>
              <a:t>:</a:t>
            </a:r>
            <a:r>
              <a:rPr lang="zh-CN" altLang="en-US" dirty="0">
                <a:solidFill>
                  <a:srgbClr val="FF0000"/>
                </a:solidFill>
              </a:rPr>
              <a:t>内部变量、用户变量和 </a:t>
            </a:r>
            <a:r>
              <a:rPr lang="zh-CN" altLang="en-US" dirty="0" smtClean="0">
                <a:solidFill>
                  <a:srgbClr val="FF0000"/>
                </a:solidFill>
              </a:rPr>
              <a:t>环境</a:t>
            </a:r>
            <a:r>
              <a:rPr lang="zh-CN" altLang="en-US" dirty="0">
                <a:solidFill>
                  <a:srgbClr val="FF0000"/>
                </a:solidFill>
              </a:rPr>
              <a:t>变量</a:t>
            </a:r>
            <a:r>
              <a:rPr lang="zh-CN" altLang="en-US" dirty="0" smtClean="0"/>
              <a:t>。</a:t>
            </a:r>
            <a:br>
              <a:rPr lang="zh-CN" altLang="en-US" dirty="0" smtClean="0"/>
            </a:br>
            <a:endParaRPr lang="en-US" dirty="0"/>
          </a:p>
        </p:txBody>
      </p:sp>
      <p:pic>
        <p:nvPicPr>
          <p:cNvPr id="3" name="Picture 2"/>
          <p:cNvPicPr>
            <a:picLocks noChangeAspect="1"/>
          </p:cNvPicPr>
          <p:nvPr/>
        </p:nvPicPr>
        <p:blipFill>
          <a:blip r:embed="rId3"/>
          <a:stretch>
            <a:fillRect/>
          </a:stretch>
        </p:blipFill>
        <p:spPr>
          <a:xfrm>
            <a:off x="2134506" y="1407887"/>
            <a:ext cx="7480013" cy="5082720"/>
          </a:xfrm>
          <a:prstGeom prst="rect">
            <a:avLst/>
          </a:prstGeom>
        </p:spPr>
      </p:pic>
    </p:spTree>
    <p:extLst>
      <p:ext uri="{BB962C8B-B14F-4D97-AF65-F5344CB8AC3E}">
        <p14:creationId xmlns:p14="http://schemas.microsoft.com/office/powerpoint/2010/main" val="15952887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894114" y="444436"/>
            <a:ext cx="7757886" cy="5978136"/>
          </a:xfrm>
          <a:prstGeom prst="rect">
            <a:avLst/>
          </a:prstGeom>
        </p:spPr>
      </p:pic>
    </p:spTree>
    <p:extLst>
      <p:ext uri="{BB962C8B-B14F-4D97-AF65-F5344CB8AC3E}">
        <p14:creationId xmlns:p14="http://schemas.microsoft.com/office/powerpoint/2010/main" val="4489084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637"/>
            <a:ext cx="10515600" cy="1325563"/>
          </a:xfrm>
        </p:spPr>
        <p:txBody>
          <a:bodyPr/>
          <a:lstStyle/>
          <a:p>
            <a:r>
              <a:rPr lang="zh-CN" altLang="en-US" dirty="0"/>
              <a:t>进程的优先级 </a:t>
            </a:r>
            <a:endParaRPr lang="en-US" dirty="0"/>
          </a:p>
        </p:txBody>
      </p:sp>
      <p:pic>
        <p:nvPicPr>
          <p:cNvPr id="3" name="Picture 2"/>
          <p:cNvPicPr>
            <a:picLocks noChangeAspect="1"/>
          </p:cNvPicPr>
          <p:nvPr/>
        </p:nvPicPr>
        <p:blipFill>
          <a:blip r:embed="rId2"/>
          <a:stretch>
            <a:fillRect/>
          </a:stretch>
        </p:blipFill>
        <p:spPr>
          <a:xfrm>
            <a:off x="1733550" y="1128485"/>
            <a:ext cx="8724900" cy="5511800"/>
          </a:xfrm>
          <a:prstGeom prst="rect">
            <a:avLst/>
          </a:prstGeom>
        </p:spPr>
      </p:pic>
    </p:spTree>
    <p:extLst>
      <p:ext uri="{BB962C8B-B14F-4D97-AF65-F5344CB8AC3E}">
        <p14:creationId xmlns:p14="http://schemas.microsoft.com/office/powerpoint/2010/main" val="4573060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18193"/>
            <a:ext cx="7024914" cy="5387521"/>
          </a:xfrm>
          <a:prstGeom prst="rect">
            <a:avLst/>
          </a:prstGeom>
        </p:spPr>
      </p:pic>
      <p:pic>
        <p:nvPicPr>
          <p:cNvPr id="3" name="Picture 2"/>
          <p:cNvPicPr>
            <a:picLocks noChangeAspect="1"/>
          </p:cNvPicPr>
          <p:nvPr/>
        </p:nvPicPr>
        <p:blipFill>
          <a:blip r:embed="rId3"/>
          <a:stretch>
            <a:fillRect/>
          </a:stretch>
        </p:blipFill>
        <p:spPr>
          <a:xfrm>
            <a:off x="6183994" y="1258660"/>
            <a:ext cx="6008006" cy="4596493"/>
          </a:xfrm>
          <a:prstGeom prst="rect">
            <a:avLst/>
          </a:prstGeom>
        </p:spPr>
      </p:pic>
    </p:spTree>
    <p:extLst>
      <p:ext uri="{BB962C8B-B14F-4D97-AF65-F5344CB8AC3E}">
        <p14:creationId xmlns:p14="http://schemas.microsoft.com/office/powerpoint/2010/main" val="7223600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558970" y="771072"/>
            <a:ext cx="6531429" cy="5034643"/>
          </a:xfrm>
          <a:prstGeom prst="rect">
            <a:avLst/>
          </a:prstGeom>
        </p:spPr>
      </p:pic>
      <p:pic>
        <p:nvPicPr>
          <p:cNvPr id="2" name="Picture 1"/>
          <p:cNvPicPr>
            <a:picLocks noChangeAspect="1"/>
          </p:cNvPicPr>
          <p:nvPr/>
        </p:nvPicPr>
        <p:blipFill>
          <a:blip r:embed="rId4"/>
          <a:stretch>
            <a:fillRect/>
          </a:stretch>
        </p:blipFill>
        <p:spPr>
          <a:xfrm>
            <a:off x="-43542" y="464457"/>
            <a:ext cx="5994400" cy="5341258"/>
          </a:xfrm>
          <a:prstGeom prst="rect">
            <a:avLst/>
          </a:prstGeom>
        </p:spPr>
      </p:pic>
    </p:spTree>
    <p:extLst>
      <p:ext uri="{BB962C8B-B14F-4D97-AF65-F5344CB8AC3E}">
        <p14:creationId xmlns:p14="http://schemas.microsoft.com/office/powerpoint/2010/main" val="18369625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0216" y="560810"/>
            <a:ext cx="10368205" cy="6297190"/>
          </a:xfrm>
          <a:prstGeom prst="rect">
            <a:avLst/>
          </a:prstGeom>
        </p:spPr>
      </p:pic>
    </p:spTree>
    <p:extLst>
      <p:ext uri="{BB962C8B-B14F-4D97-AF65-F5344CB8AC3E}">
        <p14:creationId xmlns:p14="http://schemas.microsoft.com/office/powerpoint/2010/main" val="6539093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69923" y="358939"/>
            <a:ext cx="8915989" cy="6499061"/>
          </a:xfrm>
          <a:prstGeom prst="rect">
            <a:avLst/>
          </a:prstGeom>
        </p:spPr>
      </p:pic>
    </p:spTree>
    <p:extLst>
      <p:ext uri="{BB962C8B-B14F-4D97-AF65-F5344CB8AC3E}">
        <p14:creationId xmlns:p14="http://schemas.microsoft.com/office/powerpoint/2010/main" val="11399532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71778" y="154379"/>
            <a:ext cx="9974988" cy="6703621"/>
          </a:xfrm>
          <a:prstGeom prst="rect">
            <a:avLst/>
          </a:prstGeom>
        </p:spPr>
      </p:pic>
    </p:spTree>
    <p:extLst>
      <p:ext uri="{BB962C8B-B14F-4D97-AF65-F5344CB8AC3E}">
        <p14:creationId xmlns:p14="http://schemas.microsoft.com/office/powerpoint/2010/main" val="14828698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3165" y="285008"/>
            <a:ext cx="9278370" cy="6572992"/>
          </a:xfrm>
          <a:prstGeom prst="rect">
            <a:avLst/>
          </a:prstGeom>
        </p:spPr>
      </p:pic>
    </p:spTree>
    <p:extLst>
      <p:ext uri="{BB962C8B-B14F-4D97-AF65-F5344CB8AC3E}">
        <p14:creationId xmlns:p14="http://schemas.microsoft.com/office/powerpoint/2010/main" val="14419338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88645" y="213754"/>
            <a:ext cx="8971327" cy="6525491"/>
          </a:xfrm>
          <a:prstGeom prst="rect">
            <a:avLst/>
          </a:prstGeom>
        </p:spPr>
      </p:pic>
    </p:spTree>
    <p:extLst>
      <p:ext uri="{BB962C8B-B14F-4D97-AF65-F5344CB8AC3E}">
        <p14:creationId xmlns:p14="http://schemas.microsoft.com/office/powerpoint/2010/main" val="19717565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Linux command</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71047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Spark</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53739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93750" y="1117600"/>
            <a:ext cx="10312633" cy="5384800"/>
          </a:xfrm>
          <a:prstGeom prst="rect">
            <a:avLst/>
          </a:prstGeom>
        </p:spPr>
      </p:pic>
      <p:sp>
        <p:nvSpPr>
          <p:cNvPr id="3" name="TextBox 2"/>
          <p:cNvSpPr txBox="1"/>
          <p:nvPr/>
        </p:nvSpPr>
        <p:spPr>
          <a:xfrm>
            <a:off x="4775200" y="217715"/>
            <a:ext cx="2557367" cy="707886"/>
          </a:xfrm>
          <a:prstGeom prst="rect">
            <a:avLst/>
          </a:prstGeom>
          <a:noFill/>
        </p:spPr>
        <p:txBody>
          <a:bodyPr wrap="none" rtlCol="0">
            <a:spAutoFit/>
          </a:bodyPr>
          <a:lstStyle/>
          <a:p>
            <a:r>
              <a:rPr lang="en-US" sz="4000" dirty="0" smtClean="0"/>
              <a:t>Spark Stack</a:t>
            </a:r>
            <a:endParaRPr lang="en-US" sz="4000" dirty="0"/>
          </a:p>
        </p:txBody>
      </p:sp>
    </p:spTree>
    <p:extLst>
      <p:ext uri="{BB962C8B-B14F-4D97-AF65-F5344CB8AC3E}">
        <p14:creationId xmlns:p14="http://schemas.microsoft.com/office/powerpoint/2010/main" val="10973119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61144" y="943428"/>
            <a:ext cx="10227780" cy="5577910"/>
          </a:xfrm>
          <a:prstGeom prst="rect">
            <a:avLst/>
          </a:prstGeom>
        </p:spPr>
      </p:pic>
    </p:spTree>
    <p:extLst>
      <p:ext uri="{BB962C8B-B14F-4D97-AF65-F5344CB8AC3E}">
        <p14:creationId xmlns:p14="http://schemas.microsoft.com/office/powerpoint/2010/main" val="222275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0607" y="0"/>
            <a:ext cx="9105900" cy="3556000"/>
          </a:xfrm>
          <a:prstGeom prst="rect">
            <a:avLst/>
          </a:prstGeom>
        </p:spPr>
      </p:pic>
      <p:pic>
        <p:nvPicPr>
          <p:cNvPr id="4" name="Picture 3"/>
          <p:cNvPicPr>
            <a:picLocks noChangeAspect="1"/>
          </p:cNvPicPr>
          <p:nvPr/>
        </p:nvPicPr>
        <p:blipFill>
          <a:blip r:embed="rId3"/>
          <a:stretch>
            <a:fillRect/>
          </a:stretch>
        </p:blipFill>
        <p:spPr>
          <a:xfrm>
            <a:off x="4771571" y="2126735"/>
            <a:ext cx="6858000" cy="4639129"/>
          </a:xfrm>
          <a:prstGeom prst="rect">
            <a:avLst/>
          </a:prstGeom>
        </p:spPr>
      </p:pic>
      <p:sp>
        <p:nvSpPr>
          <p:cNvPr id="5" name="Rectangle 4"/>
          <p:cNvSpPr/>
          <p:nvPr/>
        </p:nvSpPr>
        <p:spPr>
          <a:xfrm>
            <a:off x="7816188" y="1895902"/>
            <a:ext cx="3669594" cy="461665"/>
          </a:xfrm>
          <a:prstGeom prst="rect">
            <a:avLst/>
          </a:prstGeom>
        </p:spPr>
        <p:txBody>
          <a:bodyPr wrap="none">
            <a:spAutoFit/>
          </a:bodyPr>
          <a:lstStyle/>
          <a:p>
            <a:r>
              <a:rPr lang="en-US" sz="2400" b="1" dirty="0" smtClean="0">
                <a:solidFill>
                  <a:srgbClr val="7787F9"/>
                </a:solidFill>
                <a:effectLst/>
                <a:latin typeface="Arial" charset="0"/>
              </a:rPr>
              <a:t>Example — word count </a:t>
            </a:r>
            <a:endParaRPr lang="en-US" sz="2400" dirty="0">
              <a:effectLst/>
            </a:endParaRPr>
          </a:p>
        </p:txBody>
      </p:sp>
    </p:spTree>
    <p:extLst>
      <p:ext uri="{BB962C8B-B14F-4D97-AF65-F5344CB8AC3E}">
        <p14:creationId xmlns:p14="http://schemas.microsoft.com/office/powerpoint/2010/main" val="19299988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31182" y="188688"/>
            <a:ext cx="9256023" cy="6524171"/>
          </a:xfrm>
          <a:prstGeom prst="rect">
            <a:avLst/>
          </a:prstGeom>
        </p:spPr>
      </p:pic>
    </p:spTree>
    <p:extLst>
      <p:ext uri="{BB962C8B-B14F-4D97-AF65-F5344CB8AC3E}">
        <p14:creationId xmlns:p14="http://schemas.microsoft.com/office/powerpoint/2010/main" val="3384925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59657" y="983658"/>
            <a:ext cx="11849482" cy="5208792"/>
          </a:xfrm>
          <a:prstGeom prst="rect">
            <a:avLst/>
          </a:prstGeom>
        </p:spPr>
      </p:pic>
      <p:sp>
        <p:nvSpPr>
          <p:cNvPr id="7" name="Rectangle 6"/>
          <p:cNvSpPr/>
          <p:nvPr/>
        </p:nvSpPr>
        <p:spPr>
          <a:xfrm>
            <a:off x="4322058" y="275772"/>
            <a:ext cx="3205365" cy="707886"/>
          </a:xfrm>
          <a:prstGeom prst="rect">
            <a:avLst/>
          </a:prstGeom>
        </p:spPr>
        <p:txBody>
          <a:bodyPr wrap="none">
            <a:spAutoFit/>
          </a:bodyPr>
          <a:lstStyle/>
          <a:p>
            <a:r>
              <a:rPr lang="en-US" sz="4000" dirty="0" smtClean="0">
                <a:effectLst/>
                <a:latin typeface="CMSS12" charset="0"/>
              </a:rPr>
              <a:t>What’s RDD? </a:t>
            </a:r>
            <a:endParaRPr lang="en-US" sz="4000" dirty="0">
              <a:effectLst/>
            </a:endParaRPr>
          </a:p>
        </p:txBody>
      </p:sp>
    </p:spTree>
    <p:extLst>
      <p:ext uri="{BB962C8B-B14F-4D97-AF65-F5344CB8AC3E}">
        <p14:creationId xmlns:p14="http://schemas.microsoft.com/office/powerpoint/2010/main" val="4771424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76823" y="0"/>
            <a:ext cx="10038354" cy="6858000"/>
          </a:xfrm>
          <a:prstGeom prst="rect">
            <a:avLst/>
          </a:prstGeom>
        </p:spPr>
      </p:pic>
    </p:spTree>
    <p:extLst>
      <p:ext uri="{BB962C8B-B14F-4D97-AF65-F5344CB8AC3E}">
        <p14:creationId xmlns:p14="http://schemas.microsoft.com/office/powerpoint/2010/main" val="5962257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19858" y="0"/>
            <a:ext cx="6352284" cy="6858000"/>
          </a:xfrm>
          <a:prstGeom prst="rect">
            <a:avLst/>
          </a:prstGeom>
        </p:spPr>
      </p:pic>
    </p:spTree>
    <p:extLst>
      <p:ext uri="{BB962C8B-B14F-4D97-AF65-F5344CB8AC3E}">
        <p14:creationId xmlns:p14="http://schemas.microsoft.com/office/powerpoint/2010/main" val="9517120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46075"/>
            <a:ext cx="12192000" cy="5765849"/>
          </a:xfrm>
          <a:prstGeom prst="rect">
            <a:avLst/>
          </a:prstGeom>
        </p:spPr>
      </p:pic>
    </p:spTree>
    <p:extLst>
      <p:ext uri="{BB962C8B-B14F-4D97-AF65-F5344CB8AC3E}">
        <p14:creationId xmlns:p14="http://schemas.microsoft.com/office/powerpoint/2010/main" val="8137613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23882" y="167306"/>
            <a:ext cx="3297698" cy="461665"/>
          </a:xfrm>
          <a:prstGeom prst="rect">
            <a:avLst/>
          </a:prstGeom>
        </p:spPr>
        <p:txBody>
          <a:bodyPr wrap="none">
            <a:spAutoFit/>
          </a:bodyPr>
          <a:lstStyle/>
          <a:p>
            <a:r>
              <a:rPr lang="en-US" sz="2400" b="1" dirty="0" smtClean="0">
                <a:solidFill>
                  <a:srgbClr val="7787F9"/>
                </a:solidFill>
                <a:effectLst/>
                <a:latin typeface="Arial" charset="0"/>
              </a:rPr>
              <a:t>Persistence </a:t>
            </a:r>
            <a:r>
              <a:rPr lang="en-US" sz="2400" b="1" dirty="0" smtClean="0">
                <a:solidFill>
                  <a:srgbClr val="7787F9"/>
                </a:solidFill>
                <a:effectLst/>
                <a:latin typeface="Arial" charset="0"/>
              </a:rPr>
              <a:t>in Spark </a:t>
            </a:r>
            <a:endParaRPr lang="en-US" sz="2400" dirty="0">
              <a:effectLst/>
            </a:endParaRPr>
          </a:p>
        </p:txBody>
      </p:sp>
      <p:pic>
        <p:nvPicPr>
          <p:cNvPr id="3" name="Picture 2"/>
          <p:cNvPicPr>
            <a:picLocks noChangeAspect="1"/>
          </p:cNvPicPr>
          <p:nvPr/>
        </p:nvPicPr>
        <p:blipFill>
          <a:blip r:embed="rId2"/>
          <a:stretch>
            <a:fillRect/>
          </a:stretch>
        </p:blipFill>
        <p:spPr>
          <a:xfrm>
            <a:off x="597808" y="628971"/>
            <a:ext cx="9707336" cy="5872339"/>
          </a:xfrm>
          <a:prstGeom prst="rect">
            <a:avLst/>
          </a:prstGeom>
        </p:spPr>
      </p:pic>
    </p:spTree>
    <p:extLst>
      <p:ext uri="{BB962C8B-B14F-4D97-AF65-F5344CB8AC3E}">
        <p14:creationId xmlns:p14="http://schemas.microsoft.com/office/powerpoint/2010/main" val="20812757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72570"/>
            <a:ext cx="10515600" cy="1325563"/>
          </a:xfrm>
        </p:spPr>
        <p:txBody>
          <a:bodyPr>
            <a:normAutofit/>
          </a:bodyPr>
          <a:lstStyle/>
          <a:p>
            <a:r>
              <a:rPr lang="en-US" dirty="0" smtClean="0"/>
              <a:t>Comparing High-Performance Capabilities </a:t>
            </a:r>
            <a:endParaRPr lang="en-US" dirty="0"/>
          </a:p>
        </p:txBody>
      </p:sp>
      <p:pic>
        <p:nvPicPr>
          <p:cNvPr id="3" name="Picture 2"/>
          <p:cNvPicPr>
            <a:picLocks noChangeAspect="1"/>
          </p:cNvPicPr>
          <p:nvPr/>
        </p:nvPicPr>
        <p:blipFill>
          <a:blip r:embed="rId3"/>
          <a:stretch>
            <a:fillRect/>
          </a:stretch>
        </p:blipFill>
        <p:spPr>
          <a:xfrm>
            <a:off x="371049" y="865980"/>
            <a:ext cx="10819466" cy="5752533"/>
          </a:xfrm>
          <a:prstGeom prst="rect">
            <a:avLst/>
          </a:prstGeom>
        </p:spPr>
      </p:pic>
    </p:spTree>
    <p:extLst>
      <p:ext uri="{BB962C8B-B14F-4D97-AF65-F5344CB8AC3E}">
        <p14:creationId xmlns:p14="http://schemas.microsoft.com/office/powerpoint/2010/main" val="198868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68992" y="0"/>
            <a:ext cx="11544300" cy="2540000"/>
          </a:xfrm>
          <a:prstGeom prst="rect">
            <a:avLst/>
          </a:prstGeom>
        </p:spPr>
      </p:pic>
      <p:pic>
        <p:nvPicPr>
          <p:cNvPr id="4" name="Picture 3"/>
          <p:cNvPicPr>
            <a:picLocks noChangeAspect="1"/>
          </p:cNvPicPr>
          <p:nvPr/>
        </p:nvPicPr>
        <p:blipFill>
          <a:blip r:embed="rId3"/>
          <a:stretch>
            <a:fillRect/>
          </a:stretch>
        </p:blipFill>
        <p:spPr>
          <a:xfrm>
            <a:off x="1237796" y="2256793"/>
            <a:ext cx="8980262" cy="4475113"/>
          </a:xfrm>
          <a:prstGeom prst="rect">
            <a:avLst/>
          </a:prstGeom>
        </p:spPr>
      </p:pic>
    </p:spTree>
    <p:extLst>
      <p:ext uri="{BB962C8B-B14F-4D97-AF65-F5344CB8AC3E}">
        <p14:creationId xmlns:p14="http://schemas.microsoft.com/office/powerpoint/2010/main" val="20478637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899886"/>
            <a:ext cx="6472765" cy="4252686"/>
          </a:xfrm>
          <a:prstGeom prst="rect">
            <a:avLst/>
          </a:prstGeom>
        </p:spPr>
      </p:pic>
      <p:sp>
        <p:nvSpPr>
          <p:cNvPr id="3" name="Rectangle 2"/>
          <p:cNvSpPr/>
          <p:nvPr/>
        </p:nvSpPr>
        <p:spPr>
          <a:xfrm>
            <a:off x="245096" y="102257"/>
            <a:ext cx="2441694" cy="369332"/>
          </a:xfrm>
          <a:prstGeom prst="rect">
            <a:avLst/>
          </a:prstGeom>
        </p:spPr>
        <p:txBody>
          <a:bodyPr wrap="none">
            <a:spAutoFit/>
          </a:bodyPr>
          <a:lstStyle/>
          <a:p>
            <a:r>
              <a:rPr lang="en-US" b="1" dirty="0" smtClean="0">
                <a:solidFill>
                  <a:srgbClr val="7787F9"/>
                </a:solidFill>
                <a:effectLst/>
                <a:latin typeface="Arial" charset="0"/>
              </a:rPr>
              <a:t>Loading and Saving </a:t>
            </a:r>
            <a:endParaRPr lang="en-US" dirty="0">
              <a:effectLst/>
            </a:endParaRPr>
          </a:p>
        </p:txBody>
      </p:sp>
      <p:pic>
        <p:nvPicPr>
          <p:cNvPr id="4" name="Picture 3"/>
          <p:cNvPicPr>
            <a:picLocks noChangeAspect="1"/>
          </p:cNvPicPr>
          <p:nvPr/>
        </p:nvPicPr>
        <p:blipFill>
          <a:blip r:embed="rId4"/>
          <a:stretch>
            <a:fillRect/>
          </a:stretch>
        </p:blipFill>
        <p:spPr>
          <a:xfrm>
            <a:off x="5683100" y="286923"/>
            <a:ext cx="6508900" cy="5022850"/>
          </a:xfrm>
          <a:prstGeom prst="rect">
            <a:avLst/>
          </a:prstGeom>
        </p:spPr>
      </p:pic>
      <p:pic>
        <p:nvPicPr>
          <p:cNvPr id="5" name="Picture 4"/>
          <p:cNvPicPr>
            <a:picLocks noChangeAspect="1"/>
          </p:cNvPicPr>
          <p:nvPr/>
        </p:nvPicPr>
        <p:blipFill>
          <a:blip r:embed="rId5"/>
          <a:stretch>
            <a:fillRect/>
          </a:stretch>
        </p:blipFill>
        <p:spPr>
          <a:xfrm>
            <a:off x="1394173" y="5320394"/>
            <a:ext cx="7543377" cy="1465036"/>
          </a:xfrm>
          <a:prstGeom prst="rect">
            <a:avLst/>
          </a:prstGeom>
        </p:spPr>
      </p:pic>
    </p:spTree>
    <p:extLst>
      <p:ext uri="{BB962C8B-B14F-4D97-AF65-F5344CB8AC3E}">
        <p14:creationId xmlns:p14="http://schemas.microsoft.com/office/powerpoint/2010/main" val="1005738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30350" y="759599"/>
            <a:ext cx="8238786" cy="5889758"/>
          </a:xfrm>
          <a:prstGeom prst="rect">
            <a:avLst/>
          </a:prstGeom>
        </p:spPr>
      </p:pic>
      <p:sp>
        <p:nvSpPr>
          <p:cNvPr id="3" name="Rectangle 2"/>
          <p:cNvSpPr/>
          <p:nvPr/>
        </p:nvSpPr>
        <p:spPr>
          <a:xfrm>
            <a:off x="3180958" y="123763"/>
            <a:ext cx="4937570" cy="461665"/>
          </a:xfrm>
          <a:prstGeom prst="rect">
            <a:avLst/>
          </a:prstGeom>
        </p:spPr>
        <p:txBody>
          <a:bodyPr wrap="none">
            <a:spAutoFit/>
          </a:bodyPr>
          <a:lstStyle/>
          <a:p>
            <a:r>
              <a:rPr lang="en-US" sz="2400" b="1" dirty="0" smtClean="0">
                <a:solidFill>
                  <a:srgbClr val="7787F9"/>
                </a:solidFill>
                <a:effectLst/>
                <a:latin typeface="Arial" charset="0"/>
              </a:rPr>
              <a:t>Example of Spark Programming </a:t>
            </a:r>
            <a:endParaRPr lang="en-US" sz="2400" dirty="0">
              <a:effectLst/>
            </a:endParaRPr>
          </a:p>
        </p:txBody>
      </p:sp>
    </p:spTree>
    <p:extLst>
      <p:ext uri="{BB962C8B-B14F-4D97-AF65-F5344CB8AC3E}">
        <p14:creationId xmlns:p14="http://schemas.microsoft.com/office/powerpoint/2010/main" val="3109912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85686" y="145143"/>
            <a:ext cx="8585200" cy="3403600"/>
          </a:xfrm>
          <a:prstGeom prst="rect">
            <a:avLst/>
          </a:prstGeom>
        </p:spPr>
      </p:pic>
    </p:spTree>
    <p:extLst>
      <p:ext uri="{BB962C8B-B14F-4D97-AF65-F5344CB8AC3E}">
        <p14:creationId xmlns:p14="http://schemas.microsoft.com/office/powerpoint/2010/main" val="17503552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8299" y="590549"/>
            <a:ext cx="9193205" cy="5853793"/>
          </a:xfrm>
          <a:prstGeom prst="rect">
            <a:avLst/>
          </a:prstGeom>
        </p:spPr>
      </p:pic>
      <p:sp>
        <p:nvSpPr>
          <p:cNvPr id="3" name="Rectangle 2"/>
          <p:cNvSpPr/>
          <p:nvPr/>
        </p:nvSpPr>
        <p:spPr>
          <a:xfrm>
            <a:off x="3163733" y="128885"/>
            <a:ext cx="6590266" cy="461665"/>
          </a:xfrm>
          <a:prstGeom prst="rect">
            <a:avLst/>
          </a:prstGeom>
        </p:spPr>
        <p:txBody>
          <a:bodyPr wrap="none">
            <a:spAutoFit/>
          </a:bodyPr>
          <a:lstStyle/>
          <a:p>
            <a:r>
              <a:rPr lang="en-US" sz="2400" b="1" dirty="0" smtClean="0">
                <a:solidFill>
                  <a:srgbClr val="7787F9"/>
                </a:solidFill>
                <a:effectLst/>
                <a:latin typeface="Arial" charset="0"/>
              </a:rPr>
              <a:t>Machine Learning Library in Spark — </a:t>
            </a:r>
            <a:r>
              <a:rPr lang="en-US" sz="2400" b="1" dirty="0" err="1" smtClean="0">
                <a:solidFill>
                  <a:srgbClr val="7787F9"/>
                </a:solidFill>
                <a:effectLst/>
                <a:latin typeface="Arial" charset="0"/>
              </a:rPr>
              <a:t>MLlib</a:t>
            </a:r>
            <a:r>
              <a:rPr lang="en-US" sz="2400" b="1" dirty="0" smtClean="0">
                <a:solidFill>
                  <a:srgbClr val="7787F9"/>
                </a:solidFill>
                <a:effectLst/>
                <a:latin typeface="Arial" charset="0"/>
              </a:rPr>
              <a:t> </a:t>
            </a:r>
            <a:endParaRPr lang="en-US" sz="2400" dirty="0">
              <a:effectLst/>
            </a:endParaRPr>
          </a:p>
        </p:txBody>
      </p:sp>
    </p:spTree>
    <p:extLst>
      <p:ext uri="{BB962C8B-B14F-4D97-AF65-F5344CB8AC3E}">
        <p14:creationId xmlns:p14="http://schemas.microsoft.com/office/powerpoint/2010/main" val="19841703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7078" y="159658"/>
            <a:ext cx="7828627" cy="6567714"/>
          </a:xfrm>
          <a:prstGeom prst="rect">
            <a:avLst/>
          </a:prstGeom>
        </p:spPr>
      </p:pic>
    </p:spTree>
    <p:extLst>
      <p:ext uri="{BB962C8B-B14F-4D97-AF65-F5344CB8AC3E}">
        <p14:creationId xmlns:p14="http://schemas.microsoft.com/office/powerpoint/2010/main" val="5375269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10739" y="159657"/>
            <a:ext cx="8001686" cy="6466114"/>
          </a:xfrm>
          <a:prstGeom prst="rect">
            <a:avLst/>
          </a:prstGeom>
        </p:spPr>
      </p:pic>
    </p:spTree>
    <p:extLst>
      <p:ext uri="{BB962C8B-B14F-4D97-AF65-F5344CB8AC3E}">
        <p14:creationId xmlns:p14="http://schemas.microsoft.com/office/powerpoint/2010/main" val="8670495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2493" y="406400"/>
            <a:ext cx="9884376" cy="6451600"/>
          </a:xfrm>
          <a:prstGeom prst="rect">
            <a:avLst/>
          </a:prstGeom>
        </p:spPr>
      </p:pic>
      <p:sp>
        <p:nvSpPr>
          <p:cNvPr id="3" name="Rectangle 2"/>
          <p:cNvSpPr/>
          <p:nvPr/>
        </p:nvSpPr>
        <p:spPr>
          <a:xfrm>
            <a:off x="5131777" y="221734"/>
            <a:ext cx="1679499" cy="461665"/>
          </a:xfrm>
          <a:prstGeom prst="rect">
            <a:avLst/>
          </a:prstGeom>
        </p:spPr>
        <p:txBody>
          <a:bodyPr wrap="none">
            <a:spAutoFit/>
          </a:bodyPr>
          <a:lstStyle/>
          <a:p>
            <a:r>
              <a:rPr lang="en-US" sz="2400" dirty="0" smtClean="0"/>
              <a:t>Naive Bayes</a:t>
            </a:r>
            <a:endParaRPr lang="en-US" sz="2400" dirty="0"/>
          </a:p>
        </p:txBody>
      </p:sp>
    </p:spTree>
    <p:extLst>
      <p:ext uri="{BB962C8B-B14F-4D97-AF65-F5344CB8AC3E}">
        <p14:creationId xmlns:p14="http://schemas.microsoft.com/office/powerpoint/2010/main" val="10587623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55281"/>
            <a:ext cx="6301921" cy="3549383"/>
          </a:xfrm>
          <a:prstGeom prst="rect">
            <a:avLst/>
          </a:prstGeom>
        </p:spPr>
      </p:pic>
      <p:sp>
        <p:nvSpPr>
          <p:cNvPr id="3" name="Rectangle 2"/>
          <p:cNvSpPr/>
          <p:nvPr/>
        </p:nvSpPr>
        <p:spPr>
          <a:xfrm>
            <a:off x="3516219" y="268906"/>
            <a:ext cx="3301545" cy="584775"/>
          </a:xfrm>
          <a:prstGeom prst="rect">
            <a:avLst/>
          </a:prstGeom>
        </p:spPr>
        <p:txBody>
          <a:bodyPr wrap="none">
            <a:spAutoFit/>
          </a:bodyPr>
          <a:lstStyle/>
          <a:p>
            <a:r>
              <a:rPr lang="en-US" sz="3200" dirty="0" smtClean="0">
                <a:effectLst/>
                <a:latin typeface="CMSS12" charset="0"/>
              </a:rPr>
              <a:t>Hadoop Vs. Spark </a:t>
            </a:r>
            <a:endParaRPr lang="en-US" sz="3200" dirty="0">
              <a:effectLst/>
            </a:endParaRPr>
          </a:p>
        </p:txBody>
      </p:sp>
      <p:pic>
        <p:nvPicPr>
          <p:cNvPr id="4" name="Picture 3"/>
          <p:cNvPicPr>
            <a:picLocks noChangeAspect="1"/>
          </p:cNvPicPr>
          <p:nvPr/>
        </p:nvPicPr>
        <p:blipFill>
          <a:blip r:embed="rId3"/>
          <a:stretch>
            <a:fillRect/>
          </a:stretch>
        </p:blipFill>
        <p:spPr>
          <a:xfrm>
            <a:off x="4772637" y="3412756"/>
            <a:ext cx="7419363" cy="3445244"/>
          </a:xfrm>
          <a:prstGeom prst="rect">
            <a:avLst/>
          </a:prstGeom>
        </p:spPr>
      </p:pic>
    </p:spTree>
    <p:extLst>
      <p:ext uri="{BB962C8B-B14F-4D97-AF65-F5344CB8AC3E}">
        <p14:creationId xmlns:p14="http://schemas.microsoft.com/office/powerpoint/2010/main" val="1647593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7942" y="980307"/>
            <a:ext cx="9681029" cy="5422308"/>
          </a:xfrm>
          <a:prstGeom prst="rect">
            <a:avLst/>
          </a:prstGeom>
        </p:spPr>
      </p:pic>
      <p:sp>
        <p:nvSpPr>
          <p:cNvPr id="3" name="Rectangle 2"/>
          <p:cNvSpPr/>
          <p:nvPr/>
        </p:nvSpPr>
        <p:spPr>
          <a:xfrm>
            <a:off x="4730642" y="341477"/>
            <a:ext cx="1836657" cy="461665"/>
          </a:xfrm>
          <a:prstGeom prst="rect">
            <a:avLst/>
          </a:prstGeom>
        </p:spPr>
        <p:txBody>
          <a:bodyPr wrap="none">
            <a:spAutoFit/>
          </a:bodyPr>
          <a:lstStyle/>
          <a:p>
            <a:r>
              <a:rPr lang="en-US" sz="2400" b="1" dirty="0" smtClean="0">
                <a:solidFill>
                  <a:srgbClr val="7787F9"/>
                </a:solidFill>
                <a:effectLst/>
                <a:latin typeface="Arial" charset="0"/>
              </a:rPr>
              <a:t>Spark SQL </a:t>
            </a:r>
            <a:endParaRPr lang="en-US" sz="2400" dirty="0">
              <a:effectLst/>
            </a:endParaRPr>
          </a:p>
        </p:txBody>
      </p:sp>
    </p:spTree>
    <p:extLst>
      <p:ext uri="{BB962C8B-B14F-4D97-AF65-F5344CB8AC3E}">
        <p14:creationId xmlns:p14="http://schemas.microsoft.com/office/powerpoint/2010/main" val="15874821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1600" y="25400"/>
            <a:ext cx="9448800" cy="6807200"/>
          </a:xfrm>
          <a:prstGeom prst="rect">
            <a:avLst/>
          </a:prstGeom>
        </p:spPr>
      </p:pic>
    </p:spTree>
    <p:extLst>
      <p:ext uri="{BB962C8B-B14F-4D97-AF65-F5344CB8AC3E}">
        <p14:creationId xmlns:p14="http://schemas.microsoft.com/office/powerpoint/2010/main" val="5643978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19300" y="798286"/>
            <a:ext cx="8153400" cy="5842000"/>
          </a:xfrm>
          <a:prstGeom prst="rect">
            <a:avLst/>
          </a:prstGeom>
        </p:spPr>
      </p:pic>
      <p:sp>
        <p:nvSpPr>
          <p:cNvPr id="3" name="Rectangle 2"/>
          <p:cNvSpPr/>
          <p:nvPr/>
        </p:nvSpPr>
        <p:spPr>
          <a:xfrm>
            <a:off x="3677492" y="138668"/>
            <a:ext cx="6074996" cy="461665"/>
          </a:xfrm>
          <a:prstGeom prst="rect">
            <a:avLst/>
          </a:prstGeom>
        </p:spPr>
        <p:txBody>
          <a:bodyPr wrap="none">
            <a:spAutoFit/>
          </a:bodyPr>
          <a:lstStyle/>
          <a:p>
            <a:r>
              <a:rPr lang="en-US" sz="2400" b="1" dirty="0" smtClean="0">
                <a:solidFill>
                  <a:srgbClr val="7787F9"/>
                </a:solidFill>
                <a:effectLst/>
                <a:latin typeface="Arial" charset="0"/>
              </a:rPr>
              <a:t>Using Spark SQL — Steps and Example </a:t>
            </a:r>
            <a:endParaRPr lang="en-US" sz="2400" dirty="0">
              <a:effectLst/>
            </a:endParaRPr>
          </a:p>
        </p:txBody>
      </p:sp>
    </p:spTree>
    <p:extLst>
      <p:ext uri="{BB962C8B-B14F-4D97-AF65-F5344CB8AC3E}">
        <p14:creationId xmlns:p14="http://schemas.microsoft.com/office/powerpoint/2010/main" val="6320658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34821" y="827314"/>
            <a:ext cx="6631653" cy="5873750"/>
          </a:xfrm>
          <a:prstGeom prst="rect">
            <a:avLst/>
          </a:prstGeom>
        </p:spPr>
      </p:pic>
      <p:sp>
        <p:nvSpPr>
          <p:cNvPr id="3" name="Rectangle 2"/>
          <p:cNvSpPr/>
          <p:nvPr/>
        </p:nvSpPr>
        <p:spPr>
          <a:xfrm>
            <a:off x="4195613" y="210848"/>
            <a:ext cx="4564070" cy="461665"/>
          </a:xfrm>
          <a:prstGeom prst="rect">
            <a:avLst/>
          </a:prstGeom>
        </p:spPr>
        <p:txBody>
          <a:bodyPr wrap="none">
            <a:spAutoFit/>
          </a:bodyPr>
          <a:lstStyle/>
          <a:p>
            <a:r>
              <a:rPr lang="en-US" sz="2400" b="1" dirty="0" smtClean="0">
                <a:solidFill>
                  <a:srgbClr val="7787F9"/>
                </a:solidFill>
                <a:effectLst/>
                <a:latin typeface="Arial" charset="0"/>
              </a:rPr>
              <a:t>Spark Streaming architecture </a:t>
            </a:r>
            <a:endParaRPr lang="en-US" sz="2400" dirty="0">
              <a:effectLst/>
            </a:endParaRPr>
          </a:p>
        </p:txBody>
      </p:sp>
    </p:spTree>
    <p:extLst>
      <p:ext uri="{BB962C8B-B14F-4D97-AF65-F5344CB8AC3E}">
        <p14:creationId xmlns:p14="http://schemas.microsoft.com/office/powerpoint/2010/main" val="11246617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Operation System</a:t>
            </a:r>
            <a:endParaRPr lang="en-US" dirty="0"/>
          </a:p>
        </p:txBody>
      </p:sp>
      <p:sp>
        <p:nvSpPr>
          <p:cNvPr id="3" name="Subtitle 2"/>
          <p:cNvSpPr>
            <a:spLocks noGrp="1"/>
          </p:cNvSpPr>
          <p:nvPr>
            <p:ph type="subTitle" idx="1"/>
          </p:nvPr>
        </p:nvSpPr>
        <p:spPr/>
        <p:txBody>
          <a:bodyPr/>
          <a:lstStyle/>
          <a:p>
            <a:r>
              <a:rPr lang="en-US" altLang="zh-CN" dirty="0" smtClean="0"/>
              <a:t>CPU</a:t>
            </a:r>
            <a:endParaRPr lang="en-US" dirty="0"/>
          </a:p>
        </p:txBody>
      </p:sp>
    </p:spTree>
    <p:extLst>
      <p:ext uri="{BB962C8B-B14F-4D97-AF65-F5344CB8AC3E}">
        <p14:creationId xmlns:p14="http://schemas.microsoft.com/office/powerpoint/2010/main" val="1378254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059"/>
            <a:ext cx="10515600" cy="1325563"/>
          </a:xfrm>
        </p:spPr>
        <p:txBody>
          <a:bodyPr>
            <a:normAutofit/>
          </a:bodyPr>
          <a:lstStyle/>
          <a:p>
            <a:r>
              <a:rPr lang="zh-CN" altLang="en-US" dirty="0"/>
              <a:t>从不同角度认知操作系统 </a:t>
            </a:r>
            <a:endParaRPr lang="en-US" dirty="0"/>
          </a:p>
        </p:txBody>
      </p:sp>
      <p:sp>
        <p:nvSpPr>
          <p:cNvPr id="3" name="Date Placeholder 2"/>
          <p:cNvSpPr>
            <a:spLocks noGrp="1"/>
          </p:cNvSpPr>
          <p:nvPr>
            <p:ph type="dt" sz="half" idx="10"/>
          </p:nvPr>
        </p:nvSpPr>
        <p:spPr/>
        <p:txBody>
          <a:bodyPr/>
          <a:lstStyle/>
          <a:p>
            <a:fld id="{61C702AC-9DF8-4635-80F1-140EEC9FA83A}" type="datetime1">
              <a:rPr lang="zh-CN" altLang="en-US" smtClean="0"/>
              <a:pPr/>
              <a:t>2017/5/3</a:t>
            </a:fld>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43</a:t>
            </a:fld>
            <a:endParaRPr lang="zh-CN" altLang="en-US"/>
          </a:p>
        </p:txBody>
      </p:sp>
      <p:pic>
        <p:nvPicPr>
          <p:cNvPr id="5" name="Picture 4"/>
          <p:cNvPicPr>
            <a:picLocks noChangeAspect="1"/>
          </p:cNvPicPr>
          <p:nvPr/>
        </p:nvPicPr>
        <p:blipFill>
          <a:blip r:embed="rId3"/>
          <a:stretch>
            <a:fillRect/>
          </a:stretch>
        </p:blipFill>
        <p:spPr>
          <a:xfrm>
            <a:off x="1919537" y="723986"/>
            <a:ext cx="4183723" cy="3065054"/>
          </a:xfrm>
          <a:prstGeom prst="rect">
            <a:avLst/>
          </a:prstGeom>
        </p:spPr>
      </p:pic>
      <p:pic>
        <p:nvPicPr>
          <p:cNvPr id="6" name="Picture 5"/>
          <p:cNvPicPr>
            <a:picLocks noChangeAspect="1"/>
          </p:cNvPicPr>
          <p:nvPr/>
        </p:nvPicPr>
        <p:blipFill>
          <a:blip r:embed="rId4"/>
          <a:stretch>
            <a:fillRect/>
          </a:stretch>
        </p:blipFill>
        <p:spPr>
          <a:xfrm>
            <a:off x="1627466" y="3861048"/>
            <a:ext cx="4324518" cy="2714670"/>
          </a:xfrm>
          <a:prstGeom prst="rect">
            <a:avLst/>
          </a:prstGeom>
        </p:spPr>
      </p:pic>
      <p:pic>
        <p:nvPicPr>
          <p:cNvPr id="8" name="Picture 7"/>
          <p:cNvPicPr>
            <a:picLocks noChangeAspect="1"/>
          </p:cNvPicPr>
          <p:nvPr/>
        </p:nvPicPr>
        <p:blipFill>
          <a:blip r:embed="rId5"/>
          <a:stretch>
            <a:fillRect/>
          </a:stretch>
        </p:blipFill>
        <p:spPr>
          <a:xfrm>
            <a:off x="5866376" y="765437"/>
            <a:ext cx="4421649" cy="3064768"/>
          </a:xfrm>
          <a:prstGeom prst="rect">
            <a:avLst/>
          </a:prstGeom>
        </p:spPr>
      </p:pic>
      <p:pic>
        <p:nvPicPr>
          <p:cNvPr id="9" name="Picture 8"/>
          <p:cNvPicPr>
            <a:picLocks noChangeAspect="1"/>
          </p:cNvPicPr>
          <p:nvPr/>
        </p:nvPicPr>
        <p:blipFill>
          <a:blip r:embed="rId6"/>
          <a:stretch>
            <a:fillRect/>
          </a:stretch>
        </p:blipFill>
        <p:spPr>
          <a:xfrm>
            <a:off x="5883627" y="4000282"/>
            <a:ext cx="3994683" cy="2841150"/>
          </a:xfrm>
          <a:prstGeom prst="rect">
            <a:avLst/>
          </a:prstGeom>
        </p:spPr>
      </p:pic>
    </p:spTree>
    <p:extLst>
      <p:ext uri="{BB962C8B-B14F-4D97-AF65-F5344CB8AC3E}">
        <p14:creationId xmlns:p14="http://schemas.microsoft.com/office/powerpoint/2010/main" val="12567840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7794"/>
            <a:ext cx="10515600" cy="1325563"/>
          </a:xfrm>
        </p:spPr>
        <p:txBody>
          <a:bodyPr>
            <a:normAutofit/>
          </a:bodyPr>
          <a:lstStyle/>
          <a:p>
            <a:r>
              <a:rPr lang="zh-CN" altLang="en-US" dirty="0"/>
              <a:t>从不同角度认知操作系统 </a:t>
            </a:r>
            <a:endParaRPr lang="en-US" dirty="0"/>
          </a:p>
        </p:txBody>
      </p:sp>
      <p:sp>
        <p:nvSpPr>
          <p:cNvPr id="3" name="Date Placeholder 2"/>
          <p:cNvSpPr>
            <a:spLocks noGrp="1"/>
          </p:cNvSpPr>
          <p:nvPr>
            <p:ph type="dt" sz="half" idx="10"/>
          </p:nvPr>
        </p:nvSpPr>
        <p:spPr/>
        <p:txBody>
          <a:bodyPr/>
          <a:lstStyle/>
          <a:p>
            <a:fld id="{61C702AC-9DF8-4635-80F1-140EEC9FA83A}" type="datetime1">
              <a:rPr lang="zh-CN" altLang="en-US" smtClean="0"/>
              <a:pPr/>
              <a:t>2017/5/3</a:t>
            </a:fld>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44</a:t>
            </a:fld>
            <a:endParaRPr lang="zh-CN" altLang="en-US"/>
          </a:p>
        </p:txBody>
      </p:sp>
      <p:pic>
        <p:nvPicPr>
          <p:cNvPr id="8" name="Picture 7"/>
          <p:cNvPicPr>
            <a:picLocks noChangeAspect="1"/>
          </p:cNvPicPr>
          <p:nvPr/>
        </p:nvPicPr>
        <p:blipFill>
          <a:blip r:embed="rId3"/>
          <a:stretch>
            <a:fillRect/>
          </a:stretch>
        </p:blipFill>
        <p:spPr>
          <a:xfrm>
            <a:off x="1683112" y="1000237"/>
            <a:ext cx="4412888" cy="3370311"/>
          </a:xfrm>
          <a:prstGeom prst="rect">
            <a:avLst/>
          </a:prstGeom>
        </p:spPr>
      </p:pic>
      <p:pic>
        <p:nvPicPr>
          <p:cNvPr id="9" name="Picture 8"/>
          <p:cNvPicPr>
            <a:picLocks noChangeAspect="1"/>
          </p:cNvPicPr>
          <p:nvPr/>
        </p:nvPicPr>
        <p:blipFill>
          <a:blip r:embed="rId4"/>
          <a:stretch>
            <a:fillRect/>
          </a:stretch>
        </p:blipFill>
        <p:spPr>
          <a:xfrm>
            <a:off x="6096001" y="1024055"/>
            <a:ext cx="4470173" cy="2644484"/>
          </a:xfrm>
          <a:prstGeom prst="rect">
            <a:avLst/>
          </a:prstGeom>
        </p:spPr>
      </p:pic>
      <p:sp>
        <p:nvSpPr>
          <p:cNvPr id="11" name="Rectangle 10"/>
          <p:cNvSpPr/>
          <p:nvPr/>
        </p:nvSpPr>
        <p:spPr>
          <a:xfrm>
            <a:off x="8331087" y="1939778"/>
            <a:ext cx="1160895" cy="369332"/>
          </a:xfrm>
          <a:prstGeom prst="rect">
            <a:avLst/>
          </a:prstGeom>
        </p:spPr>
        <p:txBody>
          <a:bodyPr wrap="none">
            <a:spAutoFit/>
          </a:bodyPr>
          <a:lstStyle/>
          <a:p>
            <a:r>
              <a:rPr lang="zh-CN" altLang="en-US" dirty="0">
                <a:solidFill>
                  <a:srgbClr val="0000CC"/>
                </a:solidFill>
              </a:rPr>
              <a:t>分层结构 </a:t>
            </a:r>
            <a:endParaRPr lang="zh-CN" altLang="en-US" dirty="0"/>
          </a:p>
        </p:txBody>
      </p:sp>
    </p:spTree>
    <p:extLst>
      <p:ext uri="{BB962C8B-B14F-4D97-AF65-F5344CB8AC3E}">
        <p14:creationId xmlns:p14="http://schemas.microsoft.com/office/powerpoint/2010/main" val="17077489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127"/>
            <a:ext cx="10515600" cy="1325563"/>
          </a:xfrm>
        </p:spPr>
        <p:txBody>
          <a:bodyPr>
            <a:normAutofit/>
          </a:bodyPr>
          <a:lstStyle/>
          <a:p>
            <a:r>
              <a:rPr lang="en-US" altLang="zh-CN" dirty="0"/>
              <a:t>VMM(</a:t>
            </a:r>
            <a:r>
              <a:rPr lang="zh-CN" altLang="en-US" dirty="0"/>
              <a:t>虚拟机</a:t>
            </a:r>
            <a:r>
              <a:rPr lang="zh-CN" altLang="en-US" dirty="0" smtClean="0"/>
              <a:t>管理器</a:t>
            </a:r>
            <a:r>
              <a:rPr lang="en-US" altLang="zh-CN" dirty="0" smtClean="0"/>
              <a:t>)</a:t>
            </a:r>
            <a:endParaRPr lang="en-US" dirty="0"/>
          </a:p>
        </p:txBody>
      </p:sp>
      <p:sp>
        <p:nvSpPr>
          <p:cNvPr id="3" name="Date Placeholder 2"/>
          <p:cNvSpPr>
            <a:spLocks noGrp="1"/>
          </p:cNvSpPr>
          <p:nvPr>
            <p:ph type="dt" sz="half" idx="10"/>
          </p:nvPr>
        </p:nvSpPr>
        <p:spPr/>
        <p:txBody>
          <a:bodyPr/>
          <a:lstStyle/>
          <a:p>
            <a:fld id="{61C702AC-9DF8-4635-80F1-140EEC9FA83A}" type="datetime1">
              <a:rPr lang="zh-CN" altLang="en-US" smtClean="0"/>
              <a:pPr/>
              <a:t>2017/5/3</a:t>
            </a:fld>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45</a:t>
            </a:fld>
            <a:endParaRPr lang="zh-CN" altLang="en-US" dirty="0"/>
          </a:p>
        </p:txBody>
      </p:sp>
      <p:pic>
        <p:nvPicPr>
          <p:cNvPr id="8" name="Picture 7"/>
          <p:cNvPicPr>
            <a:picLocks noChangeAspect="1"/>
          </p:cNvPicPr>
          <p:nvPr/>
        </p:nvPicPr>
        <p:blipFill>
          <a:blip r:embed="rId2"/>
          <a:stretch>
            <a:fillRect/>
          </a:stretch>
        </p:blipFill>
        <p:spPr>
          <a:xfrm>
            <a:off x="1738361" y="980728"/>
            <a:ext cx="8715279" cy="4695474"/>
          </a:xfrm>
          <a:prstGeom prst="rect">
            <a:avLst/>
          </a:prstGeom>
        </p:spPr>
      </p:pic>
      <p:sp>
        <p:nvSpPr>
          <p:cNvPr id="9" name="Rectangle 8"/>
          <p:cNvSpPr/>
          <p:nvPr/>
        </p:nvSpPr>
        <p:spPr>
          <a:xfrm>
            <a:off x="4149080" y="6376538"/>
            <a:ext cx="3332644" cy="307777"/>
          </a:xfrm>
          <a:prstGeom prst="rect">
            <a:avLst/>
          </a:prstGeom>
        </p:spPr>
        <p:txBody>
          <a:bodyPr wrap="none">
            <a:spAutoFit/>
          </a:bodyPr>
          <a:lstStyle/>
          <a:p>
            <a:r>
              <a:rPr lang="en-US" sz="1400" dirty="0">
                <a:latin typeface="Calibri" charset="0"/>
              </a:rPr>
              <a:t>Acknowledgement: </a:t>
            </a:r>
            <a:r>
              <a:rPr lang="en-US" sz="1400" dirty="0"/>
              <a:t>清华大学 向勇、陈渝 </a:t>
            </a:r>
          </a:p>
        </p:txBody>
      </p:sp>
    </p:spTree>
    <p:extLst>
      <p:ext uri="{BB962C8B-B14F-4D97-AF65-F5344CB8AC3E}">
        <p14:creationId xmlns:p14="http://schemas.microsoft.com/office/powerpoint/2010/main" val="19247744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ltLang="zh-CN" dirty="0"/>
              <a:t>Linux</a:t>
            </a:r>
            <a:r>
              <a:rPr lang="zh-CN" altLang="en-US" dirty="0"/>
              <a:t>操作系统内核 </a:t>
            </a:r>
            <a:endParaRPr lang="zh-CN" altLang="en-US" dirty="0">
              <a:effectLst/>
            </a:endParaRPr>
          </a:p>
        </p:txBody>
      </p:sp>
      <p:sp>
        <p:nvSpPr>
          <p:cNvPr id="3" name="Date Placeholder 2"/>
          <p:cNvSpPr>
            <a:spLocks noGrp="1"/>
          </p:cNvSpPr>
          <p:nvPr>
            <p:ph type="dt" sz="half" idx="10"/>
          </p:nvPr>
        </p:nvSpPr>
        <p:spPr/>
        <p:txBody>
          <a:bodyPr/>
          <a:lstStyle/>
          <a:p>
            <a:fld id="{61C702AC-9DF8-4635-80F1-140EEC9FA83A}" type="datetime1">
              <a:rPr lang="zh-CN" altLang="en-US" smtClean="0"/>
              <a:pPr/>
              <a:t>2017/5/3</a:t>
            </a:fld>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46</a:t>
            </a:fld>
            <a:endParaRPr lang="zh-CN" altLang="en-US"/>
          </a:p>
        </p:txBody>
      </p:sp>
      <p:pic>
        <p:nvPicPr>
          <p:cNvPr id="5" name="Picture 4"/>
          <p:cNvPicPr>
            <a:picLocks noChangeAspect="1"/>
          </p:cNvPicPr>
          <p:nvPr/>
        </p:nvPicPr>
        <p:blipFill>
          <a:blip r:embed="rId2"/>
          <a:stretch>
            <a:fillRect/>
          </a:stretch>
        </p:blipFill>
        <p:spPr>
          <a:xfrm>
            <a:off x="1981200" y="1263936"/>
            <a:ext cx="7668344" cy="5092414"/>
          </a:xfrm>
          <a:prstGeom prst="rect">
            <a:avLst/>
          </a:prstGeom>
        </p:spPr>
      </p:pic>
    </p:spTree>
    <p:extLst>
      <p:ext uri="{BB962C8B-B14F-4D97-AF65-F5344CB8AC3E}">
        <p14:creationId xmlns:p14="http://schemas.microsoft.com/office/powerpoint/2010/main" val="12741577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 </a:t>
            </a:r>
            <a:r>
              <a:rPr lang="zh-CN" altLang="en-US" dirty="0" smtClean="0"/>
              <a:t>中央处理器 </a:t>
            </a:r>
            <a:r>
              <a:rPr lang="en-US" altLang="zh-CN" dirty="0" smtClean="0"/>
              <a:t>(CPU)</a:t>
            </a:r>
            <a:endParaRPr lang="zh-CN" altLang="en-US" dirty="0"/>
          </a:p>
        </p:txBody>
      </p:sp>
      <p:sp>
        <p:nvSpPr>
          <p:cNvPr id="3" name="内容占位符 2"/>
          <p:cNvSpPr>
            <a:spLocks noGrp="1"/>
          </p:cNvSpPr>
          <p:nvPr>
            <p:ph idx="1"/>
          </p:nvPr>
        </p:nvSpPr>
        <p:spPr/>
        <p:txBody>
          <a:bodyPr/>
          <a:lstStyle/>
          <a:p>
            <a:r>
              <a:rPr lang="zh-CN" altLang="en-US" dirty="0" smtClean="0"/>
              <a:t>单处理器</a:t>
            </a:r>
            <a:endParaRPr lang="en-US" altLang="zh-CN" dirty="0" smtClean="0"/>
          </a:p>
          <a:p>
            <a:pPr lvl="1"/>
            <a:r>
              <a:rPr lang="zh-CN" altLang="en-US" dirty="0" smtClean="0"/>
              <a:t>指令流水线</a:t>
            </a:r>
            <a:endParaRPr lang="en-US" altLang="zh-CN" dirty="0" smtClean="0"/>
          </a:p>
          <a:p>
            <a:r>
              <a:rPr lang="zh-CN" altLang="en-US" dirty="0" smtClean="0"/>
              <a:t>多处理器</a:t>
            </a:r>
            <a:endParaRPr lang="en-US" altLang="zh-CN" dirty="0" smtClean="0"/>
          </a:p>
          <a:p>
            <a:pPr lvl="1"/>
            <a:r>
              <a:rPr lang="zh-CN" altLang="en-US" dirty="0"/>
              <a:t>松</a:t>
            </a:r>
            <a:r>
              <a:rPr lang="zh-CN" altLang="en-US" dirty="0" smtClean="0"/>
              <a:t>耦合</a:t>
            </a:r>
            <a:endParaRPr lang="en-US" altLang="zh-CN" dirty="0" smtClean="0"/>
          </a:p>
          <a:p>
            <a:pPr lvl="1"/>
            <a:r>
              <a:rPr lang="zh-CN" altLang="en-US" dirty="0"/>
              <a:t>紧</a:t>
            </a:r>
            <a:r>
              <a:rPr lang="zh-CN" altLang="en-US" dirty="0" smtClean="0"/>
              <a:t>耦合</a:t>
            </a:r>
            <a:endParaRPr lang="en-US" altLang="zh-CN" dirty="0" smtClean="0"/>
          </a:p>
          <a:p>
            <a:pPr marL="0" indent="0">
              <a:buNone/>
            </a:pPr>
            <a:endParaRPr lang="en-US" altLang="zh-CN" dirty="0" smtClean="0"/>
          </a:p>
        </p:txBody>
      </p:sp>
      <p:sp>
        <p:nvSpPr>
          <p:cNvPr id="4" name="日期占位符 3"/>
          <p:cNvSpPr>
            <a:spLocks noGrp="1"/>
          </p:cNvSpPr>
          <p:nvPr>
            <p:ph type="dt" sz="half" idx="10"/>
          </p:nvPr>
        </p:nvSpPr>
        <p:spPr/>
        <p:txBody>
          <a:bodyPr/>
          <a:lstStyle/>
          <a:p>
            <a:fld id="{5AC8EB17-5290-4DBE-B95A-78F7652B1597}" type="datetime1">
              <a:rPr lang="zh-CN" altLang="en-US" smtClean="0"/>
              <a:pPr/>
              <a:t>2017/5/3</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47</a:t>
            </a:fld>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7776" y="1177571"/>
            <a:ext cx="5112568" cy="3577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9616" y="3383203"/>
            <a:ext cx="2664296" cy="3126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5274883" y="5163168"/>
            <a:ext cx="5494838" cy="1200329"/>
          </a:xfrm>
          <a:prstGeom prst="rect">
            <a:avLst/>
          </a:prstGeom>
        </p:spPr>
        <p:txBody>
          <a:bodyPr wrap="none">
            <a:spAutoFit/>
          </a:bodyPr>
          <a:lstStyle/>
          <a:p>
            <a:r>
              <a:rPr lang="zh-CN" altLang="en-US" dirty="0"/>
              <a:t>单指令流单数据流</a:t>
            </a:r>
            <a:r>
              <a:rPr lang="en-US" altLang="zh-CN" dirty="0"/>
              <a:t>(SISD,</a:t>
            </a:r>
            <a:r>
              <a:rPr lang="en-US" dirty="0"/>
              <a:t> Single instruction, single data</a:t>
            </a:r>
            <a:r>
              <a:rPr lang="en-US" altLang="zh-CN" dirty="0"/>
              <a:t>)</a:t>
            </a:r>
          </a:p>
          <a:p>
            <a:r>
              <a:rPr lang="zh-CN" altLang="en-US" dirty="0"/>
              <a:t>单指令流多数据流</a:t>
            </a:r>
            <a:r>
              <a:rPr lang="en-US" altLang="zh-CN" dirty="0"/>
              <a:t>(SIMD)</a:t>
            </a:r>
          </a:p>
          <a:p>
            <a:r>
              <a:rPr lang="zh-CN" altLang="en-US" dirty="0"/>
              <a:t>多指令流单数据流</a:t>
            </a:r>
            <a:r>
              <a:rPr lang="en-US" altLang="zh-CN" dirty="0"/>
              <a:t>(MISD)</a:t>
            </a:r>
          </a:p>
          <a:p>
            <a:r>
              <a:rPr lang="zh-CN" altLang="en-US" dirty="0"/>
              <a:t>多指令流多数据流</a:t>
            </a:r>
            <a:r>
              <a:rPr lang="en-US" altLang="zh-CN" dirty="0"/>
              <a:t>(MIMD)</a:t>
            </a:r>
            <a:endParaRPr lang="en-US" dirty="0"/>
          </a:p>
        </p:txBody>
      </p:sp>
    </p:spTree>
    <p:extLst>
      <p:ext uri="{BB962C8B-B14F-4D97-AF65-F5344CB8AC3E}">
        <p14:creationId xmlns:p14="http://schemas.microsoft.com/office/powerpoint/2010/main" val="1960341314"/>
      </p:ext>
    </p:extLst>
  </p:cSld>
  <p:clrMapOvr>
    <a:masterClrMapping/>
  </p:clrMapOvr>
  <mc:AlternateContent xmlns:mc="http://schemas.openxmlformats.org/markup-compatibility/2006" xmlns:p14="http://schemas.microsoft.com/office/powerpoint/2010/main">
    <mc:Choice Requires="p14">
      <p:transition spd="slow" p14:dur="2000" advTm="1375"/>
    </mc:Choice>
    <mc:Fallback xmlns="">
      <p:transition spd="slow" advTm="1375"/>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紧</a:t>
            </a:r>
            <a:r>
              <a:rPr lang="zh-CN" altLang="en-US" dirty="0" smtClean="0"/>
              <a:t>耦合多处理器</a:t>
            </a:r>
            <a:endParaRPr lang="zh-CN" altLang="en-US" dirty="0"/>
          </a:p>
        </p:txBody>
      </p:sp>
      <p:sp>
        <p:nvSpPr>
          <p:cNvPr id="3" name="内容占位符 2"/>
          <p:cNvSpPr>
            <a:spLocks noGrp="1"/>
          </p:cNvSpPr>
          <p:nvPr>
            <p:ph idx="1"/>
          </p:nvPr>
        </p:nvSpPr>
        <p:spPr/>
        <p:txBody>
          <a:bodyPr/>
          <a:lstStyle/>
          <a:p>
            <a:r>
              <a:rPr lang="zh-CN" altLang="en-US" dirty="0" smtClean="0"/>
              <a:t>主从式</a:t>
            </a:r>
            <a:endParaRPr lang="en-US" altLang="zh-CN" dirty="0" smtClean="0"/>
          </a:p>
          <a:p>
            <a:pPr lvl="1"/>
            <a:r>
              <a:rPr lang="zh-CN" altLang="en-US" dirty="0" smtClean="0"/>
              <a:t>主：操作系统内核</a:t>
            </a:r>
            <a:endParaRPr lang="en-US" altLang="zh-CN" dirty="0" smtClean="0"/>
          </a:p>
          <a:p>
            <a:pPr lvl="1"/>
            <a:r>
              <a:rPr lang="zh-CN" altLang="en-US" dirty="0" smtClean="0"/>
              <a:t>从：其他程序</a:t>
            </a:r>
            <a:endParaRPr lang="en-US" altLang="zh-CN" dirty="0" smtClean="0"/>
          </a:p>
          <a:p>
            <a:r>
              <a:rPr lang="zh-CN" altLang="en-US" dirty="0" smtClean="0"/>
              <a:t>对称式</a:t>
            </a:r>
            <a:r>
              <a:rPr lang="en-US" altLang="zh-CN" dirty="0" smtClean="0"/>
              <a:t>(SMP)</a:t>
            </a:r>
          </a:p>
          <a:p>
            <a:pPr lvl="1"/>
            <a:r>
              <a:rPr lang="zh-CN" altLang="en-US" dirty="0" smtClean="0"/>
              <a:t>每个处理器是对等的</a:t>
            </a:r>
            <a:endParaRPr lang="en-US" altLang="zh-CN" dirty="0" smtClean="0"/>
          </a:p>
          <a:p>
            <a:pPr lvl="1"/>
            <a:r>
              <a:rPr lang="zh-CN" altLang="en-US" dirty="0" smtClean="0"/>
              <a:t>内核可以运行在任意处理器上</a:t>
            </a:r>
            <a:endParaRPr lang="en-US" altLang="zh-CN" dirty="0" smtClean="0"/>
          </a:p>
          <a:p>
            <a:pPr lvl="1"/>
            <a:r>
              <a:rPr lang="zh-CN" altLang="en-US" dirty="0"/>
              <a:t>负载均衡</a:t>
            </a:r>
          </a:p>
        </p:txBody>
      </p:sp>
      <p:sp>
        <p:nvSpPr>
          <p:cNvPr id="4" name="日期占位符 3"/>
          <p:cNvSpPr>
            <a:spLocks noGrp="1"/>
          </p:cNvSpPr>
          <p:nvPr>
            <p:ph type="dt" sz="half" idx="10"/>
          </p:nvPr>
        </p:nvSpPr>
        <p:spPr/>
        <p:txBody>
          <a:bodyPr/>
          <a:lstStyle/>
          <a:p>
            <a:fld id="{5AC8EB17-5290-4DBE-B95A-78F7652B1597}" type="datetime1">
              <a:rPr lang="zh-CN" altLang="en-US" smtClean="0"/>
              <a:pPr/>
              <a:t>2017/5/3</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48</a:t>
            </a:fld>
            <a:endParaRPr lang="zh-CN" altLang="en-US"/>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9897" y="4514998"/>
            <a:ext cx="4566245" cy="23282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39300" y="5829300"/>
            <a:ext cx="812800" cy="812800"/>
          </a:xfrm>
          <a:prstGeom prst="rect">
            <a:avLst/>
          </a:prstGeom>
        </p:spPr>
      </p:pic>
    </p:spTree>
    <p:extLst>
      <p:ext uri="{BB962C8B-B14F-4D97-AF65-F5344CB8AC3E}">
        <p14:creationId xmlns:p14="http://schemas.microsoft.com/office/powerpoint/2010/main" val="964710066"/>
      </p:ext>
    </p:extLst>
  </p:cSld>
  <p:clrMapOvr>
    <a:masterClrMapping/>
  </p:clrMapOvr>
  <mc:AlternateContent xmlns:mc="http://schemas.openxmlformats.org/markup-compatibility/2006" xmlns:p14="http://schemas.microsoft.com/office/powerpoint/2010/main">
    <mc:Choice Requires="p14">
      <p:transition spd="slow" p14:dur="2000" advTm="1445"/>
    </mc:Choice>
    <mc:Fallback xmlns="">
      <p:transition spd="slow" advTm="1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处理器状态</a:t>
            </a:r>
            <a:endParaRPr lang="zh-CN" altLang="en-US" dirty="0"/>
          </a:p>
        </p:txBody>
      </p:sp>
      <p:sp>
        <p:nvSpPr>
          <p:cNvPr id="3" name="内容占位符 2"/>
          <p:cNvSpPr>
            <a:spLocks noGrp="1"/>
          </p:cNvSpPr>
          <p:nvPr>
            <p:ph idx="1"/>
          </p:nvPr>
        </p:nvSpPr>
        <p:spPr/>
        <p:txBody>
          <a:bodyPr>
            <a:normAutofit/>
          </a:bodyPr>
          <a:lstStyle/>
          <a:p>
            <a:r>
              <a:rPr lang="zh-CN" altLang="en-US" dirty="0"/>
              <a:t>处理器怎么知道当前是操作系统还是一般用户程序在运行呢</a:t>
            </a:r>
            <a:r>
              <a:rPr lang="en-US" altLang="zh-CN" dirty="0" smtClean="0"/>
              <a:t>?</a:t>
            </a:r>
          </a:p>
          <a:p>
            <a:pPr lvl="1"/>
            <a:r>
              <a:rPr lang="zh-CN" altLang="en-US" dirty="0" smtClean="0"/>
              <a:t>程序状态字寄存器</a:t>
            </a:r>
            <a:endParaRPr lang="en-US" altLang="zh-CN" dirty="0" smtClean="0"/>
          </a:p>
          <a:p>
            <a:r>
              <a:rPr lang="zh-CN" altLang="en-US" dirty="0" smtClean="0"/>
              <a:t>处理器状态</a:t>
            </a:r>
            <a:endParaRPr lang="en-US" altLang="zh-CN" dirty="0" smtClean="0"/>
          </a:p>
          <a:p>
            <a:r>
              <a:rPr lang="zh-CN" altLang="en-US" dirty="0" smtClean="0"/>
              <a:t>核心态</a:t>
            </a:r>
            <a:r>
              <a:rPr lang="en-US" altLang="zh-CN" dirty="0" smtClean="0"/>
              <a:t>(Ring 0)</a:t>
            </a:r>
          </a:p>
          <a:p>
            <a:pPr lvl="1"/>
            <a:r>
              <a:rPr lang="zh-CN" altLang="en-US" dirty="0" smtClean="0"/>
              <a:t>运行内核代码</a:t>
            </a:r>
            <a:endParaRPr lang="en-US" altLang="zh-CN" dirty="0" smtClean="0"/>
          </a:p>
          <a:p>
            <a:pPr lvl="1"/>
            <a:r>
              <a:rPr lang="zh-CN" altLang="en-US" dirty="0"/>
              <a:t>可</a:t>
            </a:r>
            <a:r>
              <a:rPr lang="zh-CN" altLang="en-US" dirty="0" smtClean="0"/>
              <a:t>执行特权指令</a:t>
            </a:r>
            <a:endParaRPr lang="en-US" altLang="zh-CN" dirty="0" smtClean="0"/>
          </a:p>
          <a:p>
            <a:r>
              <a:rPr lang="zh-CN" altLang="en-US" dirty="0"/>
              <a:t>用户</a:t>
            </a:r>
            <a:r>
              <a:rPr lang="zh-CN" altLang="en-US" dirty="0" smtClean="0"/>
              <a:t>态</a:t>
            </a:r>
            <a:r>
              <a:rPr lang="en-US" altLang="zh-CN" dirty="0" smtClean="0">
                <a:sym typeface="Wingdings" pitchFamily="2" charset="2"/>
              </a:rPr>
              <a:t></a:t>
            </a:r>
            <a:r>
              <a:rPr lang="zh-CN" altLang="en-US" dirty="0" smtClean="0">
                <a:sym typeface="Wingdings" pitchFamily="2" charset="2"/>
              </a:rPr>
              <a:t>核心态</a:t>
            </a:r>
            <a:endParaRPr lang="en-US" altLang="zh-CN" dirty="0" smtClean="0">
              <a:sym typeface="Wingdings" pitchFamily="2" charset="2"/>
            </a:endParaRPr>
          </a:p>
          <a:p>
            <a:pPr lvl="1"/>
            <a:r>
              <a:rPr lang="zh-CN" altLang="en-US" dirty="0">
                <a:sym typeface="Wingdings" pitchFamily="2" charset="2"/>
              </a:rPr>
              <a:t>系统</a:t>
            </a:r>
            <a:r>
              <a:rPr lang="zh-CN" altLang="en-US" dirty="0" smtClean="0">
                <a:sym typeface="Wingdings" pitchFamily="2" charset="2"/>
              </a:rPr>
              <a:t>调用</a:t>
            </a:r>
            <a:endParaRPr lang="en-US" altLang="zh-CN" dirty="0" smtClean="0">
              <a:sym typeface="Wingdings" pitchFamily="2" charset="2"/>
            </a:endParaRPr>
          </a:p>
          <a:p>
            <a:pPr lvl="1"/>
            <a:r>
              <a:rPr lang="zh-CN" altLang="en-US" dirty="0">
                <a:sym typeface="Wingdings" pitchFamily="2" charset="2"/>
              </a:rPr>
              <a:t>中断</a:t>
            </a:r>
            <a:endParaRPr lang="en-US" altLang="zh-CN" dirty="0" smtClean="0"/>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pPr/>
              <a:t>2017/5/3</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49</a:t>
            </a:fld>
            <a:endParaRPr lang="zh-CN" alt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9066" y="2348880"/>
            <a:ext cx="4197055" cy="3387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72973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11300" y="50800"/>
            <a:ext cx="9169400" cy="6756400"/>
          </a:xfrm>
          <a:prstGeom prst="rect">
            <a:avLst/>
          </a:prstGeom>
        </p:spPr>
      </p:pic>
    </p:spTree>
    <p:extLst>
      <p:ext uri="{BB962C8B-B14F-4D97-AF65-F5344CB8AC3E}">
        <p14:creationId xmlns:p14="http://schemas.microsoft.com/office/powerpoint/2010/main" val="9185265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zh-CN" altLang="en-US" dirty="0" smtClean="0"/>
              <a:t>处理器的中断技术</a:t>
            </a:r>
            <a:endParaRPr lang="zh-CN" altLang="en-US" dirty="0"/>
          </a:p>
        </p:txBody>
      </p:sp>
      <p:sp>
        <p:nvSpPr>
          <p:cNvPr id="3" name="内容占位符 2"/>
          <p:cNvSpPr>
            <a:spLocks noGrp="1"/>
          </p:cNvSpPr>
          <p:nvPr>
            <p:ph idx="1"/>
          </p:nvPr>
        </p:nvSpPr>
        <p:spPr/>
        <p:txBody>
          <a:bodyPr/>
          <a:lstStyle/>
          <a:p>
            <a:r>
              <a:rPr lang="zh-CN" altLang="en-US" dirty="0" smtClean="0"/>
              <a:t>中断</a:t>
            </a:r>
            <a:r>
              <a:rPr lang="zh-CN" altLang="en-US" dirty="0"/>
              <a:t>是指程序执行过程中，遇到急需处理的事件时，暂时中止</a:t>
            </a:r>
            <a:r>
              <a:rPr lang="en-US" altLang="zh-CN" dirty="0"/>
              <a:t>CPU</a:t>
            </a:r>
            <a:r>
              <a:rPr lang="zh-CN" altLang="en-US" dirty="0"/>
              <a:t>上现行程序的运行，转去执行相应的事件处理程序，待处理完成后再返回原程序被中断处或调度其他程序执行的过程。</a:t>
            </a:r>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pPr/>
              <a:t>2017/5/3</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50</a:t>
            </a:fld>
            <a:endParaRPr lang="zh-CN" alt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2" y="3789040"/>
            <a:ext cx="4936134" cy="3033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7050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中断分类 </a:t>
            </a:r>
            <a:r>
              <a:rPr lang="en-US" altLang="zh-CN" dirty="0" smtClean="0"/>
              <a:t>(2)</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pPr/>
              <a:t>2017/5/3</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51</a:t>
            </a:fld>
            <a:endParaRPr lang="zh-CN" altLang="en-US"/>
          </a:p>
        </p:txBody>
      </p:sp>
      <p:sp>
        <p:nvSpPr>
          <p:cNvPr id="31" name="Text Box 1031"/>
          <p:cNvSpPr txBox="1">
            <a:spLocks noChangeArrowheads="1"/>
          </p:cNvSpPr>
          <p:nvPr/>
        </p:nvSpPr>
        <p:spPr bwMode="auto">
          <a:xfrm>
            <a:off x="3983888" y="2225686"/>
            <a:ext cx="1632813" cy="78659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2800">
                <a:latin typeface="华文新魏" pitchFamily="2" charset="-122"/>
                <a:ea typeface="华文新魏" pitchFamily="2" charset="-122"/>
              </a:rPr>
              <a:t>硬中断</a:t>
            </a:r>
          </a:p>
        </p:txBody>
      </p:sp>
      <p:sp>
        <p:nvSpPr>
          <p:cNvPr id="32" name="Text Box 1032"/>
          <p:cNvSpPr txBox="1">
            <a:spLocks noChangeArrowheads="1"/>
          </p:cNvSpPr>
          <p:nvPr/>
        </p:nvSpPr>
        <p:spPr bwMode="auto">
          <a:xfrm>
            <a:off x="3979920" y="3798881"/>
            <a:ext cx="1636781" cy="78659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2800">
                <a:latin typeface="华文新魏" pitchFamily="2" charset="-122"/>
                <a:ea typeface="华文新魏" pitchFamily="2" charset="-122"/>
              </a:rPr>
              <a:t>软中断</a:t>
            </a:r>
          </a:p>
        </p:txBody>
      </p:sp>
      <p:sp>
        <p:nvSpPr>
          <p:cNvPr id="33" name="AutoShape 1033"/>
          <p:cNvSpPr>
            <a:spLocks/>
          </p:cNvSpPr>
          <p:nvPr/>
        </p:nvSpPr>
        <p:spPr bwMode="auto">
          <a:xfrm>
            <a:off x="5410367" y="1962949"/>
            <a:ext cx="819383" cy="1049334"/>
          </a:xfrm>
          <a:prstGeom prst="leftBrace">
            <a:avLst>
              <a:gd name="adj1" fmla="val 13136"/>
              <a:gd name="adj2" fmla="val 50000"/>
            </a:avLst>
          </a:prstGeom>
          <a:noFill/>
          <a:ln w="9525">
            <a:solidFill>
              <a:srgbClr val="009900"/>
            </a:solidFill>
            <a:round/>
            <a:headEnd/>
            <a:tailEnd/>
          </a:ln>
        </p:spPr>
        <p:txBody>
          <a:bodyPr/>
          <a:lstStyle/>
          <a:p>
            <a:endParaRPr lang="zh-CN" altLang="en-US"/>
          </a:p>
        </p:txBody>
      </p:sp>
      <p:sp>
        <p:nvSpPr>
          <p:cNvPr id="34" name="AutoShape 1034"/>
          <p:cNvSpPr>
            <a:spLocks/>
          </p:cNvSpPr>
          <p:nvPr/>
        </p:nvSpPr>
        <p:spPr bwMode="auto">
          <a:xfrm>
            <a:off x="5410366" y="3798881"/>
            <a:ext cx="511866" cy="1049334"/>
          </a:xfrm>
          <a:prstGeom prst="leftBrace">
            <a:avLst>
              <a:gd name="adj1" fmla="val 21027"/>
              <a:gd name="adj2" fmla="val 50000"/>
            </a:avLst>
          </a:prstGeom>
          <a:noFill/>
          <a:ln w="9525">
            <a:solidFill>
              <a:srgbClr val="009900"/>
            </a:solidFill>
            <a:round/>
            <a:headEnd/>
            <a:tailEnd/>
          </a:ln>
        </p:spPr>
        <p:txBody>
          <a:bodyPr/>
          <a:lstStyle/>
          <a:p>
            <a:endParaRPr lang="zh-CN" altLang="en-US"/>
          </a:p>
        </p:txBody>
      </p:sp>
      <p:sp>
        <p:nvSpPr>
          <p:cNvPr id="35" name="Text Box 1035"/>
          <p:cNvSpPr txBox="1">
            <a:spLocks noChangeArrowheads="1"/>
          </p:cNvSpPr>
          <p:nvPr/>
        </p:nvSpPr>
        <p:spPr bwMode="auto">
          <a:xfrm>
            <a:off x="5922234" y="1700213"/>
            <a:ext cx="4277455" cy="78659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2800" dirty="0">
                <a:latin typeface="华文新魏" pitchFamily="2" charset="-122"/>
                <a:ea typeface="华文新魏" pitchFamily="2" charset="-122"/>
              </a:rPr>
              <a:t>外中断</a:t>
            </a:r>
            <a:r>
              <a:rPr lang="en-US" altLang="zh-CN" sz="2800" dirty="0">
                <a:latin typeface="华文新魏" pitchFamily="2" charset="-122"/>
                <a:ea typeface="华文新魏" pitchFamily="2" charset="-122"/>
              </a:rPr>
              <a:t>(</a:t>
            </a:r>
            <a:r>
              <a:rPr lang="zh-CN" altLang="en-US" sz="2800" dirty="0">
                <a:latin typeface="华文新魏" pitchFamily="2" charset="-122"/>
                <a:ea typeface="华文新魏" pitchFamily="2" charset="-122"/>
              </a:rPr>
              <a:t>中断、异步中断</a:t>
            </a:r>
            <a:r>
              <a:rPr lang="en-US" altLang="zh-CN" sz="2800" dirty="0">
                <a:latin typeface="华文新魏" pitchFamily="2" charset="-122"/>
                <a:ea typeface="华文新魏" pitchFamily="2" charset="-122"/>
              </a:rPr>
              <a:t>)</a:t>
            </a:r>
          </a:p>
        </p:txBody>
      </p:sp>
      <p:sp>
        <p:nvSpPr>
          <p:cNvPr id="36" name="Text Box 1036"/>
          <p:cNvSpPr txBox="1">
            <a:spLocks noChangeArrowheads="1"/>
          </p:cNvSpPr>
          <p:nvPr/>
        </p:nvSpPr>
        <p:spPr bwMode="auto">
          <a:xfrm>
            <a:off x="5922234" y="2486812"/>
            <a:ext cx="4277455" cy="78820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2800">
                <a:latin typeface="华文新魏" pitchFamily="2" charset="-122"/>
                <a:ea typeface="华文新魏" pitchFamily="2" charset="-122"/>
              </a:rPr>
              <a:t>内中断</a:t>
            </a:r>
            <a:r>
              <a:rPr lang="en-US" altLang="zh-CN" sz="2800">
                <a:latin typeface="华文新魏" pitchFamily="2" charset="-122"/>
                <a:ea typeface="华文新魏" pitchFamily="2" charset="-122"/>
              </a:rPr>
              <a:t>(</a:t>
            </a:r>
            <a:r>
              <a:rPr lang="zh-CN" altLang="en-US" sz="2800">
                <a:latin typeface="华文新魏" pitchFamily="2" charset="-122"/>
                <a:ea typeface="华文新魏" pitchFamily="2" charset="-122"/>
              </a:rPr>
              <a:t>异常、同步中断</a:t>
            </a:r>
            <a:r>
              <a:rPr lang="en-US" altLang="zh-CN" sz="2800">
                <a:latin typeface="华文新魏" pitchFamily="2" charset="-122"/>
                <a:ea typeface="华文新魏" pitchFamily="2" charset="-122"/>
              </a:rPr>
              <a:t>)</a:t>
            </a:r>
          </a:p>
        </p:txBody>
      </p:sp>
      <p:sp>
        <p:nvSpPr>
          <p:cNvPr id="37" name="Text Box 1037"/>
          <p:cNvSpPr txBox="1">
            <a:spLocks noChangeArrowheads="1"/>
          </p:cNvSpPr>
          <p:nvPr/>
        </p:nvSpPr>
        <p:spPr bwMode="auto">
          <a:xfrm>
            <a:off x="5922233" y="3536146"/>
            <a:ext cx="1743916" cy="78820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2800">
                <a:latin typeface="华文新魏" pitchFamily="2" charset="-122"/>
                <a:ea typeface="华文新魏" pitchFamily="2" charset="-122"/>
              </a:rPr>
              <a:t>信号</a:t>
            </a:r>
          </a:p>
        </p:txBody>
      </p:sp>
      <p:sp>
        <p:nvSpPr>
          <p:cNvPr id="38" name="Text Box 1038"/>
          <p:cNvSpPr txBox="1">
            <a:spLocks noChangeArrowheads="1"/>
          </p:cNvSpPr>
          <p:nvPr/>
        </p:nvSpPr>
        <p:spPr bwMode="auto">
          <a:xfrm>
            <a:off x="5922234" y="4585480"/>
            <a:ext cx="2029609" cy="78820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2800" dirty="0">
                <a:latin typeface="华文新魏" pitchFamily="2" charset="-122"/>
                <a:ea typeface="华文新魏" pitchFamily="2" charset="-122"/>
              </a:rPr>
              <a:t>软件中断</a:t>
            </a:r>
          </a:p>
        </p:txBody>
      </p:sp>
      <p:sp>
        <p:nvSpPr>
          <p:cNvPr id="39" name="Text Box 1039"/>
          <p:cNvSpPr txBox="1">
            <a:spLocks noChangeArrowheads="1"/>
          </p:cNvSpPr>
          <p:nvPr/>
        </p:nvSpPr>
        <p:spPr bwMode="auto">
          <a:xfrm>
            <a:off x="2359010" y="1962949"/>
            <a:ext cx="1503855" cy="2885266"/>
          </a:xfrm>
          <a:prstGeom prst="rect">
            <a:avLst/>
          </a:prstGeom>
          <a:noFill/>
          <a:ln>
            <a:noFill/>
          </a:ln>
        </p:spPr>
        <p:txBody>
          <a:bodyPr/>
          <a:lstStyle/>
          <a:p>
            <a:endParaRPr lang="en-US" altLang="zh-CN" sz="3200">
              <a:solidFill>
                <a:srgbClr val="6600CC"/>
              </a:solidFill>
              <a:latin typeface="华文新魏" pitchFamily="2" charset="-122"/>
              <a:ea typeface="华文新魏" pitchFamily="2" charset="-122"/>
            </a:endParaRPr>
          </a:p>
          <a:p>
            <a:r>
              <a:rPr lang="zh-CN" altLang="en-US" sz="3200">
                <a:solidFill>
                  <a:srgbClr val="009900"/>
                </a:solidFill>
                <a:latin typeface="华文新魏" pitchFamily="2" charset="-122"/>
                <a:ea typeface="华文新魏" pitchFamily="2" charset="-122"/>
              </a:rPr>
              <a:t>按事件来源和实现手段分类</a:t>
            </a:r>
          </a:p>
        </p:txBody>
      </p:sp>
      <p:sp>
        <p:nvSpPr>
          <p:cNvPr id="40" name="AutoShape 1040"/>
          <p:cNvSpPr>
            <a:spLocks/>
          </p:cNvSpPr>
          <p:nvPr/>
        </p:nvSpPr>
        <p:spPr bwMode="auto">
          <a:xfrm>
            <a:off x="3226007" y="2486812"/>
            <a:ext cx="865014" cy="1837543"/>
          </a:xfrm>
          <a:prstGeom prst="leftBrace">
            <a:avLst>
              <a:gd name="adj1" fmla="val 21789"/>
              <a:gd name="adj2" fmla="val 50000"/>
            </a:avLst>
          </a:prstGeom>
          <a:noFill/>
          <a:ln w="9525">
            <a:solidFill>
              <a:srgbClr val="009900"/>
            </a:solidFill>
            <a:round/>
            <a:headEnd/>
            <a:tailEnd/>
          </a:ln>
        </p:spPr>
        <p:txBody>
          <a:bodyPr/>
          <a:lstStyle/>
          <a:p>
            <a:endParaRPr lang="zh-CN" altLang="en-US"/>
          </a:p>
        </p:txBody>
      </p:sp>
      <p:sp>
        <p:nvSpPr>
          <p:cNvPr id="3" name="Rectangle 2"/>
          <p:cNvSpPr/>
          <p:nvPr/>
        </p:nvSpPr>
        <p:spPr>
          <a:xfrm>
            <a:off x="3415222" y="1946155"/>
            <a:ext cx="2954655" cy="369332"/>
          </a:xfrm>
          <a:prstGeom prst="rect">
            <a:avLst/>
          </a:prstGeom>
        </p:spPr>
        <p:txBody>
          <a:bodyPr wrap="none">
            <a:spAutoFit/>
          </a:bodyPr>
          <a:lstStyle/>
          <a:p>
            <a:r>
              <a:rPr lang="zh-CN" altLang="en-US">
                <a:latin typeface="úiSˇ" charset="0"/>
              </a:rPr>
              <a:t>要通过硬件来产生中断请求</a:t>
            </a:r>
            <a:endParaRPr lang="en-US" dirty="0"/>
          </a:p>
        </p:txBody>
      </p:sp>
      <p:sp>
        <p:nvSpPr>
          <p:cNvPr id="6" name="Rectangle 5"/>
          <p:cNvSpPr/>
          <p:nvPr/>
        </p:nvSpPr>
        <p:spPr>
          <a:xfrm>
            <a:off x="5167777" y="4270251"/>
            <a:ext cx="5492967" cy="369332"/>
          </a:xfrm>
          <a:prstGeom prst="rect">
            <a:avLst/>
          </a:prstGeom>
        </p:spPr>
        <p:txBody>
          <a:bodyPr wrap="square">
            <a:spAutoFit/>
          </a:bodyPr>
          <a:lstStyle/>
          <a:p>
            <a:r>
              <a:rPr lang="en-US" dirty="0">
                <a:latin typeface="úiSˇ" charset="0"/>
              </a:rPr>
              <a:t>通信</a:t>
            </a:r>
            <a:r>
              <a:rPr lang="zh-CN" altLang="en-US" dirty="0">
                <a:latin typeface="úiSˇ" charset="0"/>
              </a:rPr>
              <a:t>进程之间用来模拟硬中断的一种信号通信方式</a:t>
            </a:r>
            <a:endParaRPr lang="en-US" dirty="0"/>
          </a:p>
        </p:txBody>
      </p:sp>
    </p:spTree>
    <p:extLst>
      <p:ext uri="{BB962C8B-B14F-4D97-AF65-F5344CB8AC3E}">
        <p14:creationId xmlns:p14="http://schemas.microsoft.com/office/powerpoint/2010/main" val="11286819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中断</a:t>
            </a:r>
            <a:r>
              <a:rPr lang="zh-CN" altLang="en-US" dirty="0"/>
              <a:t> </a:t>
            </a:r>
            <a:r>
              <a:rPr lang="en-US" altLang="zh-CN" dirty="0" err="1" smtClean="0"/>
              <a:t>vs</a:t>
            </a:r>
            <a:r>
              <a:rPr lang="zh-CN" altLang="en-US" dirty="0" smtClean="0"/>
              <a:t>异常</a:t>
            </a:r>
            <a:endParaRPr lang="zh-CN" altLang="en-US" dirty="0"/>
          </a:p>
        </p:txBody>
      </p:sp>
      <p:sp>
        <p:nvSpPr>
          <p:cNvPr id="3" name="内容占位符 2"/>
          <p:cNvSpPr>
            <a:spLocks noGrp="1"/>
          </p:cNvSpPr>
          <p:nvPr>
            <p:ph idx="1"/>
          </p:nvPr>
        </p:nvSpPr>
        <p:spPr/>
        <p:txBody>
          <a:bodyPr>
            <a:normAutofit/>
          </a:bodyPr>
          <a:lstStyle/>
          <a:p>
            <a:r>
              <a:rPr lang="zh-CN" altLang="en-US" dirty="0" smtClean="0"/>
              <a:t>中断</a:t>
            </a:r>
            <a:endParaRPr lang="en-US" altLang="zh-CN" dirty="0" smtClean="0"/>
          </a:p>
          <a:p>
            <a:pPr lvl="1"/>
            <a:r>
              <a:rPr lang="zh-CN" altLang="en-US" dirty="0"/>
              <a:t>现行指令无关的中断信号触发的</a:t>
            </a:r>
            <a:r>
              <a:rPr lang="en-US" altLang="zh-CN" dirty="0"/>
              <a:t>(</a:t>
            </a:r>
            <a:r>
              <a:rPr lang="zh-CN" altLang="en-US" dirty="0"/>
              <a:t>异步的</a:t>
            </a:r>
            <a:r>
              <a:rPr lang="en-US" altLang="zh-CN" dirty="0" smtClean="0"/>
              <a:t>)</a:t>
            </a:r>
          </a:p>
          <a:p>
            <a:pPr lvl="1"/>
            <a:r>
              <a:rPr lang="zh-CN" altLang="en-US" dirty="0"/>
              <a:t>指令之间才</a:t>
            </a:r>
            <a:r>
              <a:rPr lang="zh-CN" altLang="en-US" dirty="0" smtClean="0"/>
              <a:t>允许中断</a:t>
            </a:r>
            <a:endParaRPr lang="en-US" altLang="zh-CN" dirty="0" smtClean="0"/>
          </a:p>
          <a:p>
            <a:pPr lvl="1"/>
            <a:r>
              <a:rPr lang="zh-CN" altLang="en-US" dirty="0"/>
              <a:t>中断的发生与</a:t>
            </a:r>
            <a:r>
              <a:rPr lang="en-US" altLang="zh-CN" dirty="0"/>
              <a:t>CPU</a:t>
            </a:r>
            <a:r>
              <a:rPr lang="zh-CN" altLang="en-US" dirty="0"/>
              <a:t>处在用户模式或内核模式</a:t>
            </a:r>
            <a:r>
              <a:rPr lang="zh-CN" altLang="en-US" dirty="0" smtClean="0"/>
              <a:t>无关</a:t>
            </a:r>
            <a:endParaRPr lang="en-US" altLang="zh-CN" dirty="0" smtClean="0"/>
          </a:p>
          <a:p>
            <a:pPr lvl="1"/>
            <a:r>
              <a:rPr lang="zh-CN" altLang="en-US" dirty="0"/>
              <a:t>一般来说，中断处理程序提供的服务不是为当前进程所需</a:t>
            </a:r>
            <a:r>
              <a:rPr lang="zh-CN" altLang="en-US" dirty="0" smtClean="0"/>
              <a:t>的</a:t>
            </a:r>
            <a:endParaRPr lang="en-US" altLang="zh-CN" dirty="0" smtClean="0"/>
          </a:p>
          <a:p>
            <a:r>
              <a:rPr lang="zh-CN" altLang="en-US" dirty="0" smtClean="0"/>
              <a:t>异常</a:t>
            </a:r>
            <a:endParaRPr lang="en-US" altLang="zh-CN" dirty="0" smtClean="0"/>
          </a:p>
          <a:p>
            <a:pPr lvl="1"/>
            <a:r>
              <a:rPr lang="zh-CN" altLang="en-US" dirty="0"/>
              <a:t>由处理器正在</a:t>
            </a:r>
            <a:r>
              <a:rPr lang="zh-CN" altLang="en-US" dirty="0" smtClean="0"/>
              <a:t>执行现行指令而引起</a:t>
            </a:r>
            <a:endParaRPr lang="en-US" altLang="zh-CN" dirty="0" smtClean="0"/>
          </a:p>
          <a:p>
            <a:pPr lvl="1"/>
            <a:r>
              <a:rPr lang="zh-CN" altLang="en-US" dirty="0" smtClean="0"/>
              <a:t>一条指令执行期间允许响应异常</a:t>
            </a:r>
            <a:endParaRPr lang="en-US" altLang="zh-CN" dirty="0" smtClean="0"/>
          </a:p>
          <a:p>
            <a:pPr lvl="1"/>
            <a:r>
              <a:rPr lang="zh-CN" altLang="en-US" dirty="0" smtClean="0"/>
              <a:t>异常处理程序提供的服务是为当前进程所用</a:t>
            </a:r>
            <a:endParaRPr lang="en-US" altLang="zh-CN" dirty="0" smtClean="0"/>
          </a:p>
          <a:p>
            <a:pPr lvl="1"/>
            <a:r>
              <a:rPr lang="zh-CN" altLang="en-US" dirty="0" smtClean="0"/>
              <a:t>异常包括很多方面，有出错</a:t>
            </a:r>
            <a:r>
              <a:rPr lang="en-US" altLang="zh-CN" dirty="0" smtClean="0"/>
              <a:t>(fault)</a:t>
            </a:r>
            <a:r>
              <a:rPr lang="zh-CN" altLang="en-US" dirty="0" smtClean="0"/>
              <a:t>，也有陷入</a:t>
            </a:r>
            <a:r>
              <a:rPr lang="en-US" altLang="zh-CN" dirty="0" smtClean="0"/>
              <a:t>(trap)</a:t>
            </a:r>
            <a:r>
              <a:rPr lang="zh-CN" altLang="en-US" dirty="0" smtClean="0"/>
              <a:t>等</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pPr/>
              <a:t>2017/5/3</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52</a:t>
            </a:fld>
            <a:endParaRPr lang="zh-CN" altLang="en-US"/>
          </a:p>
        </p:txBody>
      </p:sp>
    </p:spTree>
    <p:extLst>
      <p:ext uri="{BB962C8B-B14F-4D97-AF65-F5344CB8AC3E}">
        <p14:creationId xmlns:p14="http://schemas.microsoft.com/office/powerpoint/2010/main" val="167040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179"/>
            <a:ext cx="10515600" cy="1325563"/>
          </a:xfrm>
        </p:spPr>
        <p:txBody>
          <a:bodyPr>
            <a:normAutofit/>
          </a:bodyPr>
          <a:lstStyle/>
          <a:p>
            <a:r>
              <a:rPr lang="zh-CN" altLang="en-US" dirty="0"/>
              <a:t>中断与异常的小结 </a:t>
            </a:r>
            <a:endParaRPr lang="en-US" dirty="0"/>
          </a:p>
        </p:txBody>
      </p:sp>
      <p:sp>
        <p:nvSpPr>
          <p:cNvPr id="3" name="Date Placeholder 2"/>
          <p:cNvSpPr>
            <a:spLocks noGrp="1"/>
          </p:cNvSpPr>
          <p:nvPr>
            <p:ph type="dt" sz="half" idx="10"/>
          </p:nvPr>
        </p:nvSpPr>
        <p:spPr/>
        <p:txBody>
          <a:bodyPr/>
          <a:lstStyle/>
          <a:p>
            <a:fld id="{61C702AC-9DF8-4635-80F1-140EEC9FA83A}" type="datetime1">
              <a:rPr lang="zh-CN" altLang="en-US" smtClean="0"/>
              <a:pPr/>
              <a:t>2017/5/3</a:t>
            </a:fld>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53</a:t>
            </a:fld>
            <a:endParaRPr lang="zh-CN" altLang="en-US"/>
          </a:p>
        </p:txBody>
      </p:sp>
      <p:pic>
        <p:nvPicPr>
          <p:cNvPr id="5" name="Picture 4"/>
          <p:cNvPicPr>
            <a:picLocks noChangeAspect="1"/>
          </p:cNvPicPr>
          <p:nvPr/>
        </p:nvPicPr>
        <p:blipFill>
          <a:blip r:embed="rId2"/>
          <a:stretch>
            <a:fillRect/>
          </a:stretch>
        </p:blipFill>
        <p:spPr>
          <a:xfrm>
            <a:off x="1955800" y="1140972"/>
            <a:ext cx="8280400" cy="3051629"/>
          </a:xfrm>
          <a:prstGeom prst="rect">
            <a:avLst/>
          </a:prstGeom>
        </p:spPr>
      </p:pic>
      <p:pic>
        <p:nvPicPr>
          <p:cNvPr id="7" name="Picture 6"/>
          <p:cNvPicPr>
            <a:picLocks noChangeAspect="1"/>
          </p:cNvPicPr>
          <p:nvPr/>
        </p:nvPicPr>
        <p:blipFill>
          <a:blip r:embed="rId3"/>
          <a:stretch>
            <a:fillRect/>
          </a:stretch>
        </p:blipFill>
        <p:spPr>
          <a:xfrm>
            <a:off x="3143672" y="4192601"/>
            <a:ext cx="5616624" cy="2238929"/>
          </a:xfrm>
          <a:prstGeom prst="rect">
            <a:avLst/>
          </a:prstGeom>
        </p:spPr>
      </p:pic>
    </p:spTree>
    <p:extLst>
      <p:ext uri="{BB962C8B-B14F-4D97-AF65-F5344CB8AC3E}">
        <p14:creationId xmlns:p14="http://schemas.microsoft.com/office/powerpoint/2010/main" val="961475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879976" y="3240950"/>
            <a:ext cx="4714464" cy="3140379"/>
          </a:xfrm>
          <a:prstGeom prst="rect">
            <a:avLst/>
          </a:prstGeom>
        </p:spPr>
      </p:pic>
      <p:sp>
        <p:nvSpPr>
          <p:cNvPr id="2" name="Date Placeholder 1"/>
          <p:cNvSpPr>
            <a:spLocks noGrp="1"/>
          </p:cNvSpPr>
          <p:nvPr>
            <p:ph type="dt" sz="half" idx="10"/>
          </p:nvPr>
        </p:nvSpPr>
        <p:spPr/>
        <p:txBody>
          <a:bodyPr/>
          <a:lstStyle/>
          <a:p>
            <a:fld id="{D9E611F7-D1B4-484F-9C07-E280C0A37BA1}" type="datetime1">
              <a:rPr lang="zh-CN" altLang="en-US" smtClean="0"/>
              <a:pPr/>
              <a:t>2017/5/3</a:t>
            </a:fld>
            <a:endParaRPr lang="zh-CN" altLang="en-US"/>
          </a:p>
        </p:txBody>
      </p:sp>
      <p:sp>
        <p:nvSpPr>
          <p:cNvPr id="3" name="Slide Number Placeholder 2"/>
          <p:cNvSpPr>
            <a:spLocks noGrp="1"/>
          </p:cNvSpPr>
          <p:nvPr>
            <p:ph type="sldNum" sz="quarter" idx="12"/>
          </p:nvPr>
        </p:nvSpPr>
        <p:spPr/>
        <p:txBody>
          <a:bodyPr/>
          <a:lstStyle/>
          <a:p>
            <a:fld id="{0C913308-F349-4B6D-A68A-DD1791B4A57B}" type="slidenum">
              <a:rPr lang="zh-CN" altLang="en-US" smtClean="0"/>
              <a:pPr/>
              <a:t>54</a:t>
            </a:fld>
            <a:endParaRPr lang="zh-CN" altLang="en-US"/>
          </a:p>
        </p:txBody>
      </p:sp>
      <p:pic>
        <p:nvPicPr>
          <p:cNvPr id="4" name="Picture 3"/>
          <p:cNvPicPr>
            <a:picLocks noChangeAspect="1"/>
          </p:cNvPicPr>
          <p:nvPr/>
        </p:nvPicPr>
        <p:blipFill>
          <a:blip r:embed="rId3"/>
          <a:stretch>
            <a:fillRect/>
          </a:stretch>
        </p:blipFill>
        <p:spPr>
          <a:xfrm>
            <a:off x="1641070" y="116633"/>
            <a:ext cx="4094891" cy="3020077"/>
          </a:xfrm>
          <a:prstGeom prst="rect">
            <a:avLst/>
          </a:prstGeom>
        </p:spPr>
      </p:pic>
      <p:pic>
        <p:nvPicPr>
          <p:cNvPr id="5" name="Picture 4"/>
          <p:cNvPicPr>
            <a:picLocks noChangeAspect="1"/>
          </p:cNvPicPr>
          <p:nvPr/>
        </p:nvPicPr>
        <p:blipFill>
          <a:blip r:embed="rId4"/>
          <a:stretch>
            <a:fillRect/>
          </a:stretch>
        </p:blipFill>
        <p:spPr>
          <a:xfrm>
            <a:off x="6096000" y="188640"/>
            <a:ext cx="3801605" cy="3111600"/>
          </a:xfrm>
          <a:prstGeom prst="rect">
            <a:avLst/>
          </a:prstGeom>
        </p:spPr>
      </p:pic>
      <p:pic>
        <p:nvPicPr>
          <p:cNvPr id="6" name="Picture 5"/>
          <p:cNvPicPr>
            <a:picLocks noChangeAspect="1"/>
          </p:cNvPicPr>
          <p:nvPr/>
        </p:nvPicPr>
        <p:blipFill>
          <a:blip r:embed="rId5"/>
          <a:stretch>
            <a:fillRect/>
          </a:stretch>
        </p:blipFill>
        <p:spPr>
          <a:xfrm>
            <a:off x="1646324" y="3295944"/>
            <a:ext cx="4233653" cy="3517433"/>
          </a:xfrm>
          <a:prstGeom prst="rect">
            <a:avLst/>
          </a:prstGeom>
        </p:spPr>
      </p:pic>
    </p:spTree>
    <p:extLst>
      <p:ext uri="{BB962C8B-B14F-4D97-AF65-F5344CB8AC3E}">
        <p14:creationId xmlns:p14="http://schemas.microsoft.com/office/powerpoint/2010/main" val="1526294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Operation System</a:t>
            </a:r>
            <a:endParaRPr lang="en-US" dirty="0"/>
          </a:p>
        </p:txBody>
      </p:sp>
      <p:sp>
        <p:nvSpPr>
          <p:cNvPr id="3" name="Subtitle 2"/>
          <p:cNvSpPr>
            <a:spLocks noGrp="1"/>
          </p:cNvSpPr>
          <p:nvPr>
            <p:ph type="subTitle" idx="1"/>
          </p:nvPr>
        </p:nvSpPr>
        <p:spPr/>
        <p:txBody>
          <a:bodyPr/>
          <a:lstStyle/>
          <a:p>
            <a:r>
              <a:rPr lang="en-US" altLang="zh-CN" dirty="0" smtClean="0"/>
              <a:t>Process</a:t>
            </a:r>
            <a:endParaRPr lang="en-US" dirty="0"/>
          </a:p>
        </p:txBody>
      </p:sp>
    </p:spTree>
    <p:extLst>
      <p:ext uri="{BB962C8B-B14F-4D97-AF65-F5344CB8AC3E}">
        <p14:creationId xmlns:p14="http://schemas.microsoft.com/office/powerpoint/2010/main" val="10391798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C702AC-9DF8-4635-80F1-140EEC9FA83A}" type="datetime1">
              <a:rPr lang="zh-CN" altLang="en-US" smtClean="0"/>
              <a:pPr/>
              <a:t>2017/5/3</a:t>
            </a:fld>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56</a:t>
            </a:fld>
            <a:endParaRPr lang="zh-CN" altLang="en-US"/>
          </a:p>
        </p:txBody>
      </p:sp>
      <p:sp>
        <p:nvSpPr>
          <p:cNvPr id="6" name="Rectangle 5"/>
          <p:cNvSpPr/>
          <p:nvPr/>
        </p:nvSpPr>
        <p:spPr>
          <a:xfrm>
            <a:off x="2495600" y="476672"/>
            <a:ext cx="7200800" cy="523220"/>
          </a:xfrm>
          <a:prstGeom prst="rect">
            <a:avLst/>
          </a:prstGeom>
        </p:spPr>
        <p:txBody>
          <a:bodyPr wrap="square">
            <a:spAutoFit/>
          </a:bodyPr>
          <a:lstStyle/>
          <a:p>
            <a:r>
              <a:rPr lang="zh-CN" altLang="en-US" sz="2800" dirty="0">
                <a:solidFill>
                  <a:srgbClr val="BF0000"/>
                </a:solidFill>
              </a:rPr>
              <a:t>操作系统给每个进程都分配了一个地址空间 </a:t>
            </a:r>
            <a:endParaRPr lang="zh-CN" altLang="en-US" sz="2800" dirty="0"/>
          </a:p>
        </p:txBody>
      </p:sp>
      <p:pic>
        <p:nvPicPr>
          <p:cNvPr id="7" name="Picture 6"/>
          <p:cNvPicPr>
            <a:picLocks noChangeAspect="1"/>
          </p:cNvPicPr>
          <p:nvPr/>
        </p:nvPicPr>
        <p:blipFill>
          <a:blip r:embed="rId3"/>
          <a:stretch>
            <a:fillRect/>
          </a:stretch>
        </p:blipFill>
        <p:spPr>
          <a:xfrm>
            <a:off x="2279576" y="1219631"/>
            <a:ext cx="7262832" cy="5501844"/>
          </a:xfrm>
          <a:prstGeom prst="rect">
            <a:avLst/>
          </a:prstGeom>
        </p:spPr>
      </p:pic>
      <p:sp>
        <p:nvSpPr>
          <p:cNvPr id="8" name="TextBox 7"/>
          <p:cNvSpPr txBox="1"/>
          <p:nvPr/>
        </p:nvSpPr>
        <p:spPr>
          <a:xfrm>
            <a:off x="2560613" y="2852936"/>
            <a:ext cx="1561646" cy="400110"/>
          </a:xfrm>
          <a:prstGeom prst="rect">
            <a:avLst/>
          </a:prstGeom>
          <a:noFill/>
        </p:spPr>
        <p:txBody>
          <a:bodyPr wrap="none" rtlCol="0">
            <a:spAutoFit/>
          </a:bodyPr>
          <a:lstStyle/>
          <a:p>
            <a:r>
              <a:rPr lang="en-US" altLang="zh-CN" sz="2000" b="1" dirty="0"/>
              <a:t>1G</a:t>
            </a:r>
            <a:r>
              <a:rPr lang="zh-CN" altLang="en-US" sz="2000" b="1" dirty="0"/>
              <a:t> 内核空间</a:t>
            </a:r>
            <a:endParaRPr lang="en-US" sz="2000" b="1" dirty="0"/>
          </a:p>
        </p:txBody>
      </p:sp>
      <p:sp>
        <p:nvSpPr>
          <p:cNvPr id="9" name="TextBox 8"/>
          <p:cNvSpPr txBox="1"/>
          <p:nvPr/>
        </p:nvSpPr>
        <p:spPr>
          <a:xfrm>
            <a:off x="2563763" y="3970553"/>
            <a:ext cx="1561646" cy="400110"/>
          </a:xfrm>
          <a:prstGeom prst="rect">
            <a:avLst/>
          </a:prstGeom>
          <a:noFill/>
        </p:spPr>
        <p:txBody>
          <a:bodyPr wrap="none" rtlCol="0">
            <a:spAutoFit/>
          </a:bodyPr>
          <a:lstStyle/>
          <a:p>
            <a:r>
              <a:rPr lang="en-US" altLang="zh-CN" sz="2000" b="1" dirty="0"/>
              <a:t>3G</a:t>
            </a:r>
            <a:r>
              <a:rPr lang="zh-CN" altLang="en-US" sz="2000" b="1" dirty="0"/>
              <a:t> 用户空间</a:t>
            </a:r>
            <a:endParaRPr lang="en-US" sz="2000" b="1" dirty="0"/>
          </a:p>
        </p:txBody>
      </p:sp>
    </p:spTree>
    <p:extLst>
      <p:ext uri="{BB962C8B-B14F-4D97-AF65-F5344CB8AC3E}">
        <p14:creationId xmlns:p14="http://schemas.microsoft.com/office/powerpoint/2010/main" val="2091446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5494"/>
            <a:ext cx="10515600" cy="1325563"/>
          </a:xfrm>
        </p:spPr>
        <p:txBody>
          <a:bodyPr/>
          <a:lstStyle/>
          <a:p>
            <a:r>
              <a:rPr lang="zh-CN" altLang="en-US" dirty="0" smtClean="0"/>
              <a:t>进程的挂起</a:t>
            </a:r>
            <a:endParaRPr lang="zh-CN" altLang="en-US" dirty="0"/>
          </a:p>
        </p:txBody>
      </p:sp>
      <p:sp>
        <p:nvSpPr>
          <p:cNvPr id="3" name="内容占位符 2"/>
          <p:cNvSpPr>
            <a:spLocks noGrp="1"/>
          </p:cNvSpPr>
          <p:nvPr>
            <p:ph idx="1"/>
          </p:nvPr>
        </p:nvSpPr>
        <p:spPr>
          <a:xfrm>
            <a:off x="820116" y="1199209"/>
            <a:ext cx="10515600" cy="4351338"/>
          </a:xfrm>
        </p:spPr>
        <p:txBody>
          <a:bodyPr/>
          <a:lstStyle/>
          <a:p>
            <a:r>
              <a:rPr lang="zh-CN" altLang="en-US" dirty="0" smtClean="0"/>
              <a:t>进程可“交换”到外存，解决资源不足</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pPr/>
              <a:t>2017/5/3</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57</a:t>
            </a:fld>
            <a:endParaRPr lang="zh-CN" altLang="en-US"/>
          </a:p>
        </p:txBody>
      </p:sp>
      <p:grpSp>
        <p:nvGrpSpPr>
          <p:cNvPr id="7" name="Group 53"/>
          <p:cNvGrpSpPr>
            <a:grpSpLocks/>
          </p:cNvGrpSpPr>
          <p:nvPr/>
        </p:nvGrpSpPr>
        <p:grpSpPr bwMode="auto">
          <a:xfrm>
            <a:off x="2084412" y="1804120"/>
            <a:ext cx="6819900" cy="4721225"/>
            <a:chOff x="264" y="910"/>
            <a:chExt cx="4296" cy="2974"/>
          </a:xfrm>
        </p:grpSpPr>
        <p:sp>
          <p:nvSpPr>
            <p:cNvPr id="8" name="Text Box 5"/>
            <p:cNvSpPr txBox="1">
              <a:spLocks noChangeArrowheads="1"/>
            </p:cNvSpPr>
            <p:nvPr/>
          </p:nvSpPr>
          <p:spPr bwMode="auto">
            <a:xfrm>
              <a:off x="2655" y="1364"/>
              <a:ext cx="262" cy="272"/>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3600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600">
                  <a:solidFill>
                    <a:srgbClr val="0000FF"/>
                  </a:solidFill>
                  <a:latin typeface="华文新魏" pitchFamily="2" charset="-122"/>
                  <a:ea typeface="华文新魏" pitchFamily="2" charset="-122"/>
                </a:rPr>
                <a:t>挂起</a:t>
              </a:r>
            </a:p>
          </p:txBody>
        </p:sp>
        <p:sp>
          <p:nvSpPr>
            <p:cNvPr id="9" name="Line 6"/>
            <p:cNvSpPr>
              <a:spLocks noChangeShapeType="1"/>
            </p:cNvSpPr>
            <p:nvPr/>
          </p:nvSpPr>
          <p:spPr bwMode="auto">
            <a:xfrm flipH="1" flipV="1">
              <a:off x="2319" y="1166"/>
              <a:ext cx="1507"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tIns="36000"/>
            <a:lstStyle/>
            <a:p>
              <a:endParaRPr lang="zh-CN" altLang="en-US"/>
            </a:p>
          </p:txBody>
        </p:sp>
        <p:sp>
          <p:nvSpPr>
            <p:cNvPr id="10" name="Text Box 7"/>
            <p:cNvSpPr txBox="1">
              <a:spLocks noChangeArrowheads="1"/>
            </p:cNvSpPr>
            <p:nvPr/>
          </p:nvSpPr>
          <p:spPr bwMode="auto">
            <a:xfrm>
              <a:off x="2614" y="910"/>
              <a:ext cx="852" cy="207"/>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3600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600">
                  <a:solidFill>
                    <a:srgbClr val="0000FF"/>
                  </a:solidFill>
                  <a:latin typeface="华文新魏" pitchFamily="2" charset="-122"/>
                  <a:ea typeface="华文新魏" pitchFamily="2" charset="-122"/>
                </a:rPr>
                <a:t>等待事件结束</a:t>
              </a:r>
            </a:p>
          </p:txBody>
        </p:sp>
        <p:sp>
          <p:nvSpPr>
            <p:cNvPr id="11" name="Text Box 8"/>
            <p:cNvSpPr txBox="1">
              <a:spLocks noChangeArrowheads="1"/>
            </p:cNvSpPr>
            <p:nvPr/>
          </p:nvSpPr>
          <p:spPr bwMode="auto">
            <a:xfrm>
              <a:off x="3343" y="2736"/>
              <a:ext cx="393" cy="377"/>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3600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600">
                  <a:solidFill>
                    <a:srgbClr val="0000FF"/>
                  </a:solidFill>
                  <a:latin typeface="华文新魏" pitchFamily="2" charset="-122"/>
                  <a:ea typeface="华文新魏" pitchFamily="2" charset="-122"/>
                </a:rPr>
                <a:t>出现等待事件</a:t>
              </a:r>
            </a:p>
          </p:txBody>
        </p:sp>
        <p:sp>
          <p:nvSpPr>
            <p:cNvPr id="12" name="Text Box 9"/>
            <p:cNvSpPr txBox="1">
              <a:spLocks noChangeArrowheads="1"/>
            </p:cNvSpPr>
            <p:nvPr/>
          </p:nvSpPr>
          <p:spPr bwMode="auto">
            <a:xfrm>
              <a:off x="1631" y="2045"/>
              <a:ext cx="272" cy="342"/>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3600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600">
                  <a:solidFill>
                    <a:srgbClr val="0000FF"/>
                  </a:solidFill>
                  <a:latin typeface="华文新魏" pitchFamily="2" charset="-122"/>
                  <a:ea typeface="华文新魏" pitchFamily="2" charset="-122"/>
                </a:rPr>
                <a:t>解除挂起</a:t>
              </a:r>
            </a:p>
          </p:txBody>
        </p:sp>
        <p:sp>
          <p:nvSpPr>
            <p:cNvPr id="13" name="Text Box 10"/>
            <p:cNvSpPr txBox="1">
              <a:spLocks noChangeArrowheads="1"/>
            </p:cNvSpPr>
            <p:nvPr/>
          </p:nvSpPr>
          <p:spPr bwMode="auto">
            <a:xfrm>
              <a:off x="2000" y="2120"/>
              <a:ext cx="262" cy="273"/>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3600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600">
                  <a:solidFill>
                    <a:srgbClr val="0000FF"/>
                  </a:solidFill>
                  <a:latin typeface="华文新魏" pitchFamily="2" charset="-122"/>
                  <a:ea typeface="华文新魏" pitchFamily="2" charset="-122"/>
                </a:rPr>
                <a:t>挂起</a:t>
              </a:r>
            </a:p>
          </p:txBody>
        </p:sp>
        <p:sp>
          <p:nvSpPr>
            <p:cNvPr id="14" name="Text Box 11"/>
            <p:cNvSpPr txBox="1">
              <a:spLocks noChangeArrowheads="1"/>
            </p:cNvSpPr>
            <p:nvPr/>
          </p:nvSpPr>
          <p:spPr bwMode="auto">
            <a:xfrm>
              <a:off x="2482" y="2933"/>
              <a:ext cx="271" cy="271"/>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3600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600">
                  <a:solidFill>
                    <a:srgbClr val="0000FF"/>
                  </a:solidFill>
                  <a:latin typeface="华文新魏" pitchFamily="2" charset="-122"/>
                  <a:ea typeface="华文新魏" pitchFamily="2" charset="-122"/>
                </a:rPr>
                <a:t>落选</a:t>
              </a:r>
            </a:p>
          </p:txBody>
        </p:sp>
        <p:sp>
          <p:nvSpPr>
            <p:cNvPr id="15" name="Text Box 12"/>
            <p:cNvSpPr txBox="1">
              <a:spLocks noChangeArrowheads="1"/>
            </p:cNvSpPr>
            <p:nvPr/>
          </p:nvSpPr>
          <p:spPr bwMode="auto">
            <a:xfrm>
              <a:off x="2196" y="2620"/>
              <a:ext cx="272" cy="22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3600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600">
                  <a:solidFill>
                    <a:srgbClr val="0000FF"/>
                  </a:solidFill>
                  <a:latin typeface="华文新魏" pitchFamily="2" charset="-122"/>
                  <a:ea typeface="华文新魏" pitchFamily="2" charset="-122"/>
                </a:rPr>
                <a:t>选中</a:t>
              </a:r>
            </a:p>
          </p:txBody>
        </p:sp>
        <p:sp>
          <p:nvSpPr>
            <p:cNvPr id="16" name="Line 13"/>
            <p:cNvSpPr>
              <a:spLocks noChangeShapeType="1"/>
            </p:cNvSpPr>
            <p:nvPr/>
          </p:nvSpPr>
          <p:spPr bwMode="auto">
            <a:xfrm flipV="1">
              <a:off x="1910" y="1241"/>
              <a:ext cx="0" cy="2165"/>
            </a:xfrm>
            <a:prstGeom prst="line">
              <a:avLst/>
            </a:prstGeom>
            <a:noFill/>
            <a:ln w="19050">
              <a:solidFill>
                <a:srgbClr val="000000"/>
              </a:solidFill>
              <a:round/>
              <a:headEnd type="triangle" w="sm" len="med"/>
              <a:tailEnd type="none" w="sm" len="med"/>
            </a:ln>
            <a:extLst>
              <a:ext uri="{909E8E84-426E-40DD-AFC4-6F175D3DCCD1}">
                <a14:hiddenFill xmlns:a14="http://schemas.microsoft.com/office/drawing/2010/main">
                  <a:noFill/>
                </a14:hiddenFill>
              </a:ext>
            </a:extLst>
          </p:spPr>
          <p:txBody>
            <a:bodyPr tIns="36000"/>
            <a:lstStyle/>
            <a:p>
              <a:endParaRPr lang="zh-CN" altLang="en-US"/>
            </a:p>
          </p:txBody>
        </p:sp>
        <p:sp>
          <p:nvSpPr>
            <p:cNvPr id="17" name="Line 14"/>
            <p:cNvSpPr>
              <a:spLocks noChangeShapeType="1"/>
            </p:cNvSpPr>
            <p:nvPr/>
          </p:nvSpPr>
          <p:spPr bwMode="auto">
            <a:xfrm flipV="1">
              <a:off x="1983" y="1364"/>
              <a:ext cx="0" cy="199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tIns="36000"/>
            <a:lstStyle/>
            <a:p>
              <a:endParaRPr lang="zh-CN" altLang="en-US"/>
            </a:p>
          </p:txBody>
        </p:sp>
        <p:sp>
          <p:nvSpPr>
            <p:cNvPr id="18" name="Line 15"/>
            <p:cNvSpPr>
              <a:spLocks noChangeShapeType="1"/>
            </p:cNvSpPr>
            <p:nvPr/>
          </p:nvSpPr>
          <p:spPr bwMode="auto">
            <a:xfrm flipV="1">
              <a:off x="2065" y="2181"/>
              <a:ext cx="721" cy="1332"/>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tIns="36000"/>
            <a:lstStyle/>
            <a:p>
              <a:endParaRPr lang="zh-CN" altLang="en-US"/>
            </a:p>
          </p:txBody>
        </p:sp>
        <p:sp>
          <p:nvSpPr>
            <p:cNvPr id="19" name="Line 16"/>
            <p:cNvSpPr>
              <a:spLocks noChangeShapeType="1"/>
            </p:cNvSpPr>
            <p:nvPr/>
          </p:nvSpPr>
          <p:spPr bwMode="auto">
            <a:xfrm flipH="1">
              <a:off x="2196" y="2271"/>
              <a:ext cx="655" cy="116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tIns="36000"/>
            <a:lstStyle/>
            <a:p>
              <a:endParaRPr lang="zh-CN" altLang="en-US"/>
            </a:p>
          </p:txBody>
        </p:sp>
        <p:sp>
          <p:nvSpPr>
            <p:cNvPr id="20" name="Line 17"/>
            <p:cNvSpPr>
              <a:spLocks noChangeShapeType="1"/>
            </p:cNvSpPr>
            <p:nvPr/>
          </p:nvSpPr>
          <p:spPr bwMode="auto">
            <a:xfrm>
              <a:off x="3343" y="2197"/>
              <a:ext cx="720" cy="116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tIns="36000"/>
            <a:lstStyle/>
            <a:p>
              <a:endParaRPr lang="zh-CN" altLang="en-US"/>
            </a:p>
          </p:txBody>
        </p:sp>
        <p:sp>
          <p:nvSpPr>
            <p:cNvPr id="21" name="Line 18"/>
            <p:cNvSpPr>
              <a:spLocks noChangeShapeType="1"/>
            </p:cNvSpPr>
            <p:nvPr/>
          </p:nvSpPr>
          <p:spPr bwMode="auto">
            <a:xfrm flipH="1" flipV="1">
              <a:off x="2336" y="3604"/>
              <a:ext cx="1506"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tIns="36000"/>
            <a:lstStyle/>
            <a:p>
              <a:endParaRPr lang="zh-CN" altLang="en-US"/>
            </a:p>
          </p:txBody>
        </p:sp>
        <p:grpSp>
          <p:nvGrpSpPr>
            <p:cNvPr id="22" name="Group 19"/>
            <p:cNvGrpSpPr>
              <a:grpSpLocks/>
            </p:cNvGrpSpPr>
            <p:nvPr/>
          </p:nvGrpSpPr>
          <p:grpSpPr bwMode="auto">
            <a:xfrm>
              <a:off x="2720" y="1878"/>
              <a:ext cx="655" cy="408"/>
              <a:chOff x="5359" y="3451"/>
              <a:chExt cx="1419" cy="400"/>
            </a:xfrm>
          </p:grpSpPr>
          <p:sp>
            <p:nvSpPr>
              <p:cNvPr id="53" name="Oval 20"/>
              <p:cNvSpPr>
                <a:spLocks noChangeArrowheads="1"/>
              </p:cNvSpPr>
              <p:nvPr/>
            </p:nvSpPr>
            <p:spPr bwMode="auto">
              <a:xfrm>
                <a:off x="5359" y="3451"/>
                <a:ext cx="1419" cy="400"/>
              </a:xfrm>
              <a:prstGeom prst="ellipse">
                <a:avLst/>
              </a:prstGeom>
              <a:solidFill>
                <a:schemeClr val="accent1"/>
              </a:solidFill>
              <a:ln w="19050">
                <a:solidFill>
                  <a:srgbClr val="000000"/>
                </a:solidFill>
                <a:round/>
                <a:headEnd/>
                <a:tailEnd/>
              </a:ln>
            </p:spPr>
            <p:txBody>
              <a:bodyPr tIns="36000"/>
              <a:lstStyle/>
              <a:p>
                <a:endParaRPr lang="zh-CN" altLang="en-US"/>
              </a:p>
            </p:txBody>
          </p:sp>
          <p:sp>
            <p:nvSpPr>
              <p:cNvPr id="54" name="Text Box 21"/>
              <p:cNvSpPr txBox="1">
                <a:spLocks noChangeArrowheads="1"/>
              </p:cNvSpPr>
              <p:nvPr/>
            </p:nvSpPr>
            <p:spPr bwMode="auto">
              <a:xfrm>
                <a:off x="5684" y="3519"/>
                <a:ext cx="851" cy="26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3600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600" dirty="0">
                    <a:solidFill>
                      <a:schemeClr val="bg1"/>
                    </a:solidFill>
                    <a:latin typeface="华文新魏" pitchFamily="2" charset="-122"/>
                    <a:ea typeface="华文新魏" pitchFamily="2" charset="-122"/>
                  </a:rPr>
                  <a:t>运行态</a:t>
                </a:r>
              </a:p>
            </p:txBody>
          </p:sp>
        </p:grpSp>
        <p:grpSp>
          <p:nvGrpSpPr>
            <p:cNvPr id="23" name="Group 22"/>
            <p:cNvGrpSpPr>
              <a:grpSpLocks/>
            </p:cNvGrpSpPr>
            <p:nvPr/>
          </p:nvGrpSpPr>
          <p:grpSpPr bwMode="auto">
            <a:xfrm>
              <a:off x="1541" y="3375"/>
              <a:ext cx="775" cy="411"/>
              <a:chOff x="3868" y="4384"/>
              <a:chExt cx="1420" cy="401"/>
            </a:xfrm>
          </p:grpSpPr>
          <p:sp>
            <p:nvSpPr>
              <p:cNvPr id="51" name="Oval 23"/>
              <p:cNvSpPr>
                <a:spLocks noChangeArrowheads="1"/>
              </p:cNvSpPr>
              <p:nvPr/>
            </p:nvSpPr>
            <p:spPr bwMode="auto">
              <a:xfrm>
                <a:off x="3868" y="4384"/>
                <a:ext cx="1420" cy="401"/>
              </a:xfrm>
              <a:prstGeom prst="ellipse">
                <a:avLst/>
              </a:prstGeom>
              <a:solidFill>
                <a:schemeClr val="accent1"/>
              </a:solidFill>
              <a:ln w="19050">
                <a:solidFill>
                  <a:srgbClr val="000000"/>
                </a:solidFill>
                <a:round/>
                <a:headEnd/>
                <a:tailEnd/>
              </a:ln>
            </p:spPr>
            <p:txBody>
              <a:bodyPr tIns="36000"/>
              <a:lstStyle/>
              <a:p>
                <a:endParaRPr lang="zh-CN" altLang="en-US"/>
              </a:p>
            </p:txBody>
          </p:sp>
          <p:sp>
            <p:nvSpPr>
              <p:cNvPr id="52" name="Text Box 24"/>
              <p:cNvSpPr txBox="1">
                <a:spLocks noChangeArrowheads="1"/>
              </p:cNvSpPr>
              <p:nvPr/>
            </p:nvSpPr>
            <p:spPr bwMode="auto">
              <a:xfrm>
                <a:off x="4193" y="4451"/>
                <a:ext cx="852" cy="26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3600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600">
                    <a:solidFill>
                      <a:schemeClr val="bg1"/>
                    </a:solidFill>
                    <a:latin typeface="华文新魏" pitchFamily="2" charset="-122"/>
                    <a:ea typeface="华文新魏" pitchFamily="2" charset="-122"/>
                  </a:rPr>
                  <a:t>就绪态</a:t>
                </a:r>
              </a:p>
            </p:txBody>
          </p:sp>
        </p:grpSp>
        <p:sp>
          <p:nvSpPr>
            <p:cNvPr id="24" name="Text Box 25"/>
            <p:cNvSpPr txBox="1">
              <a:spLocks noChangeArrowheads="1"/>
            </p:cNvSpPr>
            <p:nvPr/>
          </p:nvSpPr>
          <p:spPr bwMode="auto">
            <a:xfrm>
              <a:off x="2647" y="3661"/>
              <a:ext cx="852" cy="223"/>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3600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600">
                  <a:solidFill>
                    <a:srgbClr val="0000FF"/>
                  </a:solidFill>
                  <a:latin typeface="华文新魏" pitchFamily="2" charset="-122"/>
                  <a:ea typeface="华文新魏" pitchFamily="2" charset="-122"/>
                </a:rPr>
                <a:t>等待事件结束</a:t>
              </a:r>
            </a:p>
          </p:txBody>
        </p:sp>
        <p:grpSp>
          <p:nvGrpSpPr>
            <p:cNvPr id="25" name="Group 26"/>
            <p:cNvGrpSpPr>
              <a:grpSpLocks/>
            </p:cNvGrpSpPr>
            <p:nvPr/>
          </p:nvGrpSpPr>
          <p:grpSpPr bwMode="auto">
            <a:xfrm>
              <a:off x="2745" y="3089"/>
              <a:ext cx="630" cy="409"/>
              <a:chOff x="8511" y="3451"/>
              <a:chExt cx="1420" cy="401"/>
            </a:xfrm>
          </p:grpSpPr>
          <p:sp>
            <p:nvSpPr>
              <p:cNvPr id="49" name="Oval 27"/>
              <p:cNvSpPr>
                <a:spLocks noChangeArrowheads="1"/>
              </p:cNvSpPr>
              <p:nvPr/>
            </p:nvSpPr>
            <p:spPr bwMode="auto">
              <a:xfrm>
                <a:off x="8511" y="3451"/>
                <a:ext cx="1420" cy="401"/>
              </a:xfrm>
              <a:prstGeom prst="ellipse">
                <a:avLst/>
              </a:prstGeom>
              <a:solidFill>
                <a:schemeClr val="accent1"/>
              </a:solidFill>
              <a:ln w="19050">
                <a:solidFill>
                  <a:srgbClr val="000000"/>
                </a:solidFill>
                <a:round/>
                <a:headEnd/>
                <a:tailEnd/>
              </a:ln>
            </p:spPr>
            <p:txBody>
              <a:bodyPr tIns="36000"/>
              <a:lstStyle/>
              <a:p>
                <a:endParaRPr lang="zh-CN" altLang="en-US"/>
              </a:p>
            </p:txBody>
          </p:sp>
          <p:sp>
            <p:nvSpPr>
              <p:cNvPr id="50" name="Text Box 28"/>
              <p:cNvSpPr txBox="1">
                <a:spLocks noChangeArrowheads="1"/>
              </p:cNvSpPr>
              <p:nvPr/>
            </p:nvSpPr>
            <p:spPr bwMode="auto">
              <a:xfrm>
                <a:off x="8836" y="3518"/>
                <a:ext cx="852" cy="26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3600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600">
                    <a:solidFill>
                      <a:srgbClr val="0000FF"/>
                    </a:solidFill>
                    <a:latin typeface="华文新魏" pitchFamily="2" charset="-122"/>
                    <a:ea typeface="华文新魏" pitchFamily="2" charset="-122"/>
                  </a:rPr>
                  <a:t>终止态</a:t>
                </a:r>
              </a:p>
            </p:txBody>
          </p:sp>
        </p:grpSp>
        <p:sp>
          <p:nvSpPr>
            <p:cNvPr id="26" name="Line 29"/>
            <p:cNvSpPr>
              <a:spLocks noChangeShapeType="1"/>
            </p:cNvSpPr>
            <p:nvPr/>
          </p:nvSpPr>
          <p:spPr bwMode="auto">
            <a:xfrm>
              <a:off x="894" y="2650"/>
              <a:ext cx="721" cy="83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tIns="36000"/>
            <a:lstStyle/>
            <a:p>
              <a:endParaRPr lang="zh-CN" altLang="en-US"/>
            </a:p>
          </p:txBody>
        </p:sp>
        <p:sp>
          <p:nvSpPr>
            <p:cNvPr id="27" name="Line 30"/>
            <p:cNvSpPr>
              <a:spLocks noChangeShapeType="1"/>
            </p:cNvSpPr>
            <p:nvPr/>
          </p:nvSpPr>
          <p:spPr bwMode="auto">
            <a:xfrm>
              <a:off x="3056" y="2286"/>
              <a:ext cx="0" cy="83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tIns="36000"/>
            <a:lstStyle/>
            <a:p>
              <a:endParaRPr lang="zh-CN" altLang="en-US"/>
            </a:p>
          </p:txBody>
        </p:sp>
        <p:grpSp>
          <p:nvGrpSpPr>
            <p:cNvPr id="28" name="Group 31"/>
            <p:cNvGrpSpPr>
              <a:grpSpLocks/>
            </p:cNvGrpSpPr>
            <p:nvPr/>
          </p:nvGrpSpPr>
          <p:grpSpPr bwMode="auto">
            <a:xfrm>
              <a:off x="592" y="2286"/>
              <a:ext cx="644" cy="410"/>
              <a:chOff x="2571" y="3451"/>
              <a:chExt cx="1420" cy="401"/>
            </a:xfrm>
          </p:grpSpPr>
          <p:sp>
            <p:nvSpPr>
              <p:cNvPr id="47" name="Oval 32"/>
              <p:cNvSpPr>
                <a:spLocks noChangeArrowheads="1"/>
              </p:cNvSpPr>
              <p:nvPr/>
            </p:nvSpPr>
            <p:spPr bwMode="auto">
              <a:xfrm>
                <a:off x="2571" y="3451"/>
                <a:ext cx="1420" cy="401"/>
              </a:xfrm>
              <a:prstGeom prst="ellipse">
                <a:avLst/>
              </a:prstGeom>
              <a:solidFill>
                <a:schemeClr val="accent1"/>
              </a:solidFill>
              <a:ln w="19050">
                <a:solidFill>
                  <a:srgbClr val="000000"/>
                </a:solidFill>
                <a:round/>
                <a:headEnd/>
                <a:tailEnd/>
              </a:ln>
            </p:spPr>
            <p:txBody>
              <a:bodyPr tIns="36000"/>
              <a:lstStyle/>
              <a:p>
                <a:endParaRPr lang="zh-CN" altLang="en-US">
                  <a:solidFill>
                    <a:schemeClr val="bg1"/>
                  </a:solidFill>
                </a:endParaRPr>
              </a:p>
            </p:txBody>
          </p:sp>
          <p:sp>
            <p:nvSpPr>
              <p:cNvPr id="48" name="Text Box 33"/>
              <p:cNvSpPr txBox="1">
                <a:spLocks noChangeArrowheads="1"/>
              </p:cNvSpPr>
              <p:nvPr/>
            </p:nvSpPr>
            <p:spPr bwMode="auto">
              <a:xfrm>
                <a:off x="2778" y="3518"/>
                <a:ext cx="1020" cy="26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3600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600" dirty="0">
                    <a:solidFill>
                      <a:srgbClr val="0000FF"/>
                    </a:solidFill>
                    <a:latin typeface="华文新魏" pitchFamily="2" charset="-122"/>
                    <a:ea typeface="华文新魏" pitchFamily="2" charset="-122"/>
                  </a:rPr>
                  <a:t>新建态</a:t>
                </a:r>
              </a:p>
            </p:txBody>
          </p:sp>
        </p:grpSp>
        <p:grpSp>
          <p:nvGrpSpPr>
            <p:cNvPr id="29" name="Group 34"/>
            <p:cNvGrpSpPr>
              <a:grpSpLocks/>
            </p:cNvGrpSpPr>
            <p:nvPr/>
          </p:nvGrpSpPr>
          <p:grpSpPr bwMode="auto">
            <a:xfrm>
              <a:off x="1541" y="954"/>
              <a:ext cx="775" cy="410"/>
              <a:chOff x="2796" y="3951"/>
              <a:chExt cx="1420" cy="401"/>
            </a:xfrm>
          </p:grpSpPr>
          <p:sp>
            <p:nvSpPr>
              <p:cNvPr id="45" name="Oval 35"/>
              <p:cNvSpPr>
                <a:spLocks noChangeArrowheads="1"/>
              </p:cNvSpPr>
              <p:nvPr/>
            </p:nvSpPr>
            <p:spPr bwMode="auto">
              <a:xfrm>
                <a:off x="2796" y="3951"/>
                <a:ext cx="1420" cy="401"/>
              </a:xfrm>
              <a:prstGeom prst="ellipse">
                <a:avLst/>
              </a:prstGeom>
              <a:solidFill>
                <a:schemeClr val="accent1"/>
              </a:solidFill>
              <a:ln w="19050">
                <a:solidFill>
                  <a:srgbClr val="000000"/>
                </a:solidFill>
                <a:round/>
                <a:headEnd/>
                <a:tailEnd/>
              </a:ln>
            </p:spPr>
            <p:txBody>
              <a:bodyPr lIns="0" tIns="36000" rIns="0" bIns="0"/>
              <a:lstStyle/>
              <a:p>
                <a:endParaRPr lang="zh-CN" altLang="en-US">
                  <a:solidFill>
                    <a:schemeClr val="bg1"/>
                  </a:solidFill>
                </a:endParaRPr>
              </a:p>
            </p:txBody>
          </p:sp>
          <p:sp>
            <p:nvSpPr>
              <p:cNvPr id="46" name="Text Box 36"/>
              <p:cNvSpPr txBox="1">
                <a:spLocks noChangeArrowheads="1"/>
              </p:cNvSpPr>
              <p:nvPr/>
            </p:nvSpPr>
            <p:spPr bwMode="auto">
              <a:xfrm>
                <a:off x="3018" y="4018"/>
                <a:ext cx="1020" cy="26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3600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600" dirty="0">
                    <a:solidFill>
                      <a:schemeClr val="bg1"/>
                    </a:solidFill>
                    <a:latin typeface="华文新魏" pitchFamily="2" charset="-122"/>
                    <a:ea typeface="华文新魏" pitchFamily="2" charset="-122"/>
                  </a:rPr>
                  <a:t>挂起就</a:t>
                </a:r>
              </a:p>
              <a:p>
                <a:pPr algn="ctr"/>
                <a:r>
                  <a:rPr kumimoji="0" lang="zh-CN" altLang="en-US" sz="1600" dirty="0">
                    <a:solidFill>
                      <a:schemeClr val="bg1"/>
                    </a:solidFill>
                    <a:latin typeface="华文新魏" pitchFamily="2" charset="-122"/>
                    <a:ea typeface="华文新魏" pitchFamily="2" charset="-122"/>
                  </a:rPr>
                  <a:t>绪态</a:t>
                </a:r>
              </a:p>
            </p:txBody>
          </p:sp>
        </p:grpSp>
        <p:sp>
          <p:nvSpPr>
            <p:cNvPr id="30" name="Text Box 37"/>
            <p:cNvSpPr txBox="1">
              <a:spLocks noChangeArrowheads="1"/>
            </p:cNvSpPr>
            <p:nvPr/>
          </p:nvSpPr>
          <p:spPr bwMode="auto">
            <a:xfrm>
              <a:off x="3872" y="2044"/>
              <a:ext cx="272" cy="388"/>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3600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600">
                  <a:solidFill>
                    <a:srgbClr val="0000FF"/>
                  </a:solidFill>
                  <a:latin typeface="华文新魏" pitchFamily="2" charset="-122"/>
                  <a:ea typeface="华文新魏" pitchFamily="2" charset="-122"/>
                </a:rPr>
                <a:t>解除挂起</a:t>
              </a:r>
            </a:p>
          </p:txBody>
        </p:sp>
        <p:sp>
          <p:nvSpPr>
            <p:cNvPr id="31" name="Text Box 38"/>
            <p:cNvSpPr txBox="1">
              <a:spLocks noChangeArrowheads="1"/>
            </p:cNvSpPr>
            <p:nvPr/>
          </p:nvSpPr>
          <p:spPr bwMode="auto">
            <a:xfrm>
              <a:off x="4241" y="2120"/>
              <a:ext cx="262" cy="273"/>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3600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600">
                  <a:solidFill>
                    <a:srgbClr val="0000FF"/>
                  </a:solidFill>
                  <a:latin typeface="华文新魏" pitchFamily="2" charset="-122"/>
                  <a:ea typeface="华文新魏" pitchFamily="2" charset="-122"/>
                </a:rPr>
                <a:t>挂起</a:t>
              </a:r>
            </a:p>
          </p:txBody>
        </p:sp>
        <p:sp>
          <p:nvSpPr>
            <p:cNvPr id="32" name="Line 39"/>
            <p:cNvSpPr>
              <a:spLocks noChangeShapeType="1"/>
            </p:cNvSpPr>
            <p:nvPr/>
          </p:nvSpPr>
          <p:spPr bwMode="auto">
            <a:xfrm flipH="1" flipV="1">
              <a:off x="4142" y="1331"/>
              <a:ext cx="9" cy="2074"/>
            </a:xfrm>
            <a:prstGeom prst="line">
              <a:avLst/>
            </a:prstGeom>
            <a:noFill/>
            <a:ln w="19050">
              <a:solidFill>
                <a:srgbClr val="000000"/>
              </a:solidFill>
              <a:round/>
              <a:headEnd type="triangle" w="sm" len="med"/>
              <a:tailEnd type="none" w="sm" len="med"/>
            </a:ln>
            <a:extLst>
              <a:ext uri="{909E8E84-426E-40DD-AFC4-6F175D3DCCD1}">
                <a14:hiddenFill xmlns:a14="http://schemas.microsoft.com/office/drawing/2010/main">
                  <a:noFill/>
                </a14:hiddenFill>
              </a:ext>
            </a:extLst>
          </p:spPr>
          <p:txBody>
            <a:bodyPr tIns="36000"/>
            <a:lstStyle/>
            <a:p>
              <a:endParaRPr lang="zh-CN" altLang="en-US"/>
            </a:p>
          </p:txBody>
        </p:sp>
        <p:sp>
          <p:nvSpPr>
            <p:cNvPr id="33" name="Line 40"/>
            <p:cNvSpPr>
              <a:spLocks noChangeShapeType="1"/>
            </p:cNvSpPr>
            <p:nvPr/>
          </p:nvSpPr>
          <p:spPr bwMode="auto">
            <a:xfrm flipH="1" flipV="1">
              <a:off x="4208" y="1348"/>
              <a:ext cx="8" cy="2075"/>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tIns="36000"/>
            <a:lstStyle/>
            <a:p>
              <a:endParaRPr lang="zh-CN" altLang="en-US"/>
            </a:p>
          </p:txBody>
        </p:sp>
        <p:grpSp>
          <p:nvGrpSpPr>
            <p:cNvPr id="34" name="Group 41"/>
            <p:cNvGrpSpPr>
              <a:grpSpLocks/>
            </p:cNvGrpSpPr>
            <p:nvPr/>
          </p:nvGrpSpPr>
          <p:grpSpPr bwMode="auto">
            <a:xfrm>
              <a:off x="3768" y="912"/>
              <a:ext cx="776" cy="452"/>
              <a:chOff x="2796" y="3951"/>
              <a:chExt cx="1420" cy="401"/>
            </a:xfrm>
          </p:grpSpPr>
          <p:sp>
            <p:nvSpPr>
              <p:cNvPr id="43" name="Oval 42"/>
              <p:cNvSpPr>
                <a:spLocks noChangeArrowheads="1"/>
              </p:cNvSpPr>
              <p:nvPr/>
            </p:nvSpPr>
            <p:spPr bwMode="auto">
              <a:xfrm>
                <a:off x="2796" y="3951"/>
                <a:ext cx="1420" cy="401"/>
              </a:xfrm>
              <a:prstGeom prst="ellipse">
                <a:avLst/>
              </a:prstGeom>
              <a:solidFill>
                <a:schemeClr val="accent1"/>
              </a:solidFill>
              <a:ln w="19050">
                <a:solidFill>
                  <a:srgbClr val="000000"/>
                </a:solidFill>
                <a:round/>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36000" rIns="0" bIns="0"/>
              <a:lstStyle/>
              <a:p>
                <a:endParaRPr lang="zh-CN" altLang="en-US"/>
              </a:p>
            </p:txBody>
          </p:sp>
          <p:sp>
            <p:nvSpPr>
              <p:cNvPr id="44" name="Text Box 43"/>
              <p:cNvSpPr txBox="1">
                <a:spLocks noChangeArrowheads="1"/>
              </p:cNvSpPr>
              <p:nvPr/>
            </p:nvSpPr>
            <p:spPr bwMode="auto">
              <a:xfrm>
                <a:off x="3018" y="4018"/>
                <a:ext cx="1020" cy="267"/>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3600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600">
                    <a:solidFill>
                      <a:schemeClr val="bg1"/>
                    </a:solidFill>
                    <a:latin typeface="华文新魏" pitchFamily="2" charset="-122"/>
                    <a:ea typeface="华文新魏" pitchFamily="2" charset="-122"/>
                  </a:rPr>
                  <a:t>挂起等</a:t>
                </a:r>
              </a:p>
              <a:p>
                <a:pPr algn="ctr"/>
                <a:r>
                  <a:rPr kumimoji="0" lang="zh-CN" altLang="en-US" sz="1600">
                    <a:solidFill>
                      <a:schemeClr val="bg1"/>
                    </a:solidFill>
                    <a:latin typeface="华文新魏" pitchFamily="2" charset="-122"/>
                    <a:ea typeface="华文新魏" pitchFamily="2" charset="-122"/>
                  </a:rPr>
                  <a:t>待态</a:t>
                </a:r>
              </a:p>
            </p:txBody>
          </p:sp>
        </p:grpSp>
        <p:grpSp>
          <p:nvGrpSpPr>
            <p:cNvPr id="35" name="Group 44"/>
            <p:cNvGrpSpPr>
              <a:grpSpLocks/>
            </p:cNvGrpSpPr>
            <p:nvPr/>
          </p:nvGrpSpPr>
          <p:grpSpPr bwMode="auto">
            <a:xfrm>
              <a:off x="3785" y="3375"/>
              <a:ext cx="775" cy="411"/>
              <a:chOff x="7204" y="4384"/>
              <a:chExt cx="1420" cy="401"/>
            </a:xfrm>
          </p:grpSpPr>
          <p:sp>
            <p:nvSpPr>
              <p:cNvPr id="41" name="Oval 45"/>
              <p:cNvSpPr>
                <a:spLocks noChangeArrowheads="1"/>
              </p:cNvSpPr>
              <p:nvPr/>
            </p:nvSpPr>
            <p:spPr bwMode="auto">
              <a:xfrm>
                <a:off x="7204" y="4384"/>
                <a:ext cx="1420" cy="401"/>
              </a:xfrm>
              <a:prstGeom prst="ellipse">
                <a:avLst/>
              </a:prstGeom>
              <a:solidFill>
                <a:schemeClr val="accent1"/>
              </a:solidFill>
              <a:ln w="19050">
                <a:solidFill>
                  <a:srgbClr val="000000"/>
                </a:solidFill>
                <a:round/>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tIns="36000"/>
              <a:lstStyle/>
              <a:p>
                <a:endParaRPr lang="zh-CN" altLang="en-US"/>
              </a:p>
            </p:txBody>
          </p:sp>
          <p:sp>
            <p:nvSpPr>
              <p:cNvPr id="42" name="Text Box 46"/>
              <p:cNvSpPr txBox="1">
                <a:spLocks noChangeArrowheads="1"/>
              </p:cNvSpPr>
              <p:nvPr/>
            </p:nvSpPr>
            <p:spPr bwMode="auto">
              <a:xfrm>
                <a:off x="7529" y="4451"/>
                <a:ext cx="852" cy="267"/>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3600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600">
                    <a:solidFill>
                      <a:schemeClr val="bg1"/>
                    </a:solidFill>
                    <a:latin typeface="华文新魏" pitchFamily="2" charset="-122"/>
                    <a:ea typeface="华文新魏" pitchFamily="2" charset="-122"/>
                  </a:rPr>
                  <a:t>等待态</a:t>
                </a:r>
              </a:p>
            </p:txBody>
          </p:sp>
        </p:grpSp>
        <p:sp>
          <p:nvSpPr>
            <p:cNvPr id="36" name="Line 47"/>
            <p:cNvSpPr>
              <a:spLocks noChangeShapeType="1"/>
            </p:cNvSpPr>
            <p:nvPr/>
          </p:nvSpPr>
          <p:spPr bwMode="auto">
            <a:xfrm flipH="1" flipV="1">
              <a:off x="2213" y="1302"/>
              <a:ext cx="827" cy="57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tIns="36000"/>
            <a:lstStyle/>
            <a:p>
              <a:endParaRPr lang="zh-CN" altLang="en-US"/>
            </a:p>
          </p:txBody>
        </p:sp>
        <p:sp>
          <p:nvSpPr>
            <p:cNvPr id="37" name="Line 48"/>
            <p:cNvSpPr>
              <a:spLocks noChangeShapeType="1"/>
            </p:cNvSpPr>
            <p:nvPr/>
          </p:nvSpPr>
          <p:spPr bwMode="auto">
            <a:xfrm flipV="1">
              <a:off x="952" y="1287"/>
              <a:ext cx="655" cy="99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tIns="36000"/>
            <a:lstStyle/>
            <a:p>
              <a:endParaRPr lang="zh-CN" altLang="en-US"/>
            </a:p>
          </p:txBody>
        </p:sp>
        <p:sp>
          <p:nvSpPr>
            <p:cNvPr id="38" name="Text Box 49"/>
            <p:cNvSpPr txBox="1">
              <a:spLocks noChangeArrowheads="1"/>
            </p:cNvSpPr>
            <p:nvPr/>
          </p:nvSpPr>
          <p:spPr bwMode="auto">
            <a:xfrm>
              <a:off x="1034" y="1501"/>
              <a:ext cx="262" cy="273"/>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3600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600">
                  <a:solidFill>
                    <a:srgbClr val="0000FF"/>
                  </a:solidFill>
                  <a:latin typeface="华文新魏" pitchFamily="2" charset="-122"/>
                  <a:ea typeface="华文新魏" pitchFamily="2" charset="-122"/>
                </a:rPr>
                <a:t>提交</a:t>
              </a:r>
            </a:p>
          </p:txBody>
        </p:sp>
        <p:sp>
          <p:nvSpPr>
            <p:cNvPr id="39" name="Text Box 50"/>
            <p:cNvSpPr txBox="1">
              <a:spLocks noChangeArrowheads="1"/>
            </p:cNvSpPr>
            <p:nvPr/>
          </p:nvSpPr>
          <p:spPr bwMode="auto">
            <a:xfrm>
              <a:off x="1025" y="3107"/>
              <a:ext cx="263" cy="273"/>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36000" rIns="0" bIns="0"/>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1600">
                  <a:solidFill>
                    <a:srgbClr val="0000FF"/>
                  </a:solidFill>
                  <a:latin typeface="华文新魏" pitchFamily="2" charset="-122"/>
                  <a:ea typeface="华文新魏" pitchFamily="2" charset="-122"/>
                </a:rPr>
                <a:t>提交</a:t>
              </a:r>
            </a:p>
          </p:txBody>
        </p:sp>
        <p:sp>
          <p:nvSpPr>
            <p:cNvPr id="40" name="Line 51"/>
            <p:cNvSpPr>
              <a:spLocks noChangeShapeType="1"/>
            </p:cNvSpPr>
            <p:nvPr/>
          </p:nvSpPr>
          <p:spPr bwMode="auto">
            <a:xfrm flipV="1">
              <a:off x="264" y="2499"/>
              <a:ext cx="328" cy="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tIns="36000"/>
            <a:lstStyle/>
            <a:p>
              <a:endParaRPr lang="zh-CN" altLang="en-US"/>
            </a:p>
          </p:txBody>
        </p:sp>
      </p:grpSp>
    </p:spTree>
    <p:extLst>
      <p:ext uri="{BB962C8B-B14F-4D97-AF65-F5344CB8AC3E}">
        <p14:creationId xmlns:p14="http://schemas.microsoft.com/office/powerpoint/2010/main" val="11984122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进程的定义和性质</a:t>
            </a:r>
            <a:endParaRPr lang="zh-CN" altLang="en-US" dirty="0"/>
          </a:p>
        </p:txBody>
      </p:sp>
      <p:sp>
        <p:nvSpPr>
          <p:cNvPr id="3" name="内容占位符 2"/>
          <p:cNvSpPr>
            <a:spLocks noGrp="1"/>
          </p:cNvSpPr>
          <p:nvPr>
            <p:ph idx="1"/>
          </p:nvPr>
        </p:nvSpPr>
        <p:spPr/>
        <p:txBody>
          <a:bodyPr/>
          <a:lstStyle/>
          <a:p>
            <a:r>
              <a:rPr lang="zh-CN" altLang="en-US" dirty="0">
                <a:solidFill>
                  <a:srgbClr val="FF0000"/>
                </a:solidFill>
              </a:rPr>
              <a:t>进程是可并发执行的程序在某个数据集合上的一次计算活动，也是操作系统进行资源分配和保护的基本单位</a:t>
            </a:r>
            <a:r>
              <a:rPr lang="zh-CN" altLang="en-US" dirty="0" smtClean="0">
                <a:solidFill>
                  <a:srgbClr val="FF0000"/>
                </a:solidFill>
              </a:rPr>
              <a:t>。</a:t>
            </a:r>
            <a:endParaRPr lang="en-US" altLang="zh-CN" dirty="0" smtClean="0">
              <a:solidFill>
                <a:srgbClr val="FF0000"/>
              </a:solidFill>
            </a:endParaRPr>
          </a:p>
          <a:p>
            <a:endParaRPr lang="en-US" altLang="zh-CN" dirty="0" smtClean="0"/>
          </a:p>
          <a:p>
            <a:r>
              <a:rPr lang="zh-CN" altLang="en-US" dirty="0" smtClean="0"/>
              <a:t>进程</a:t>
            </a:r>
            <a:r>
              <a:rPr lang="zh-CN" altLang="en-US" dirty="0"/>
              <a:t>是一个既能用来共享资源，又能描述程序并发执行过程的一个基本单位。</a:t>
            </a:r>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pPr/>
              <a:t>2017/5/3</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58</a:t>
            </a:fld>
            <a:endParaRPr lang="zh-CN" altLang="en-US"/>
          </a:p>
        </p:txBody>
      </p:sp>
    </p:spTree>
    <p:extLst>
      <p:ext uri="{BB962C8B-B14F-4D97-AF65-F5344CB8AC3E}">
        <p14:creationId xmlns:p14="http://schemas.microsoft.com/office/powerpoint/2010/main" val="198162968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ps</a:t>
            </a:r>
            <a:endParaRPr lang="en-US" dirty="0"/>
          </a:p>
        </p:txBody>
      </p:sp>
      <p:sp>
        <p:nvSpPr>
          <p:cNvPr id="3" name="Date Placeholder 2"/>
          <p:cNvSpPr>
            <a:spLocks noGrp="1"/>
          </p:cNvSpPr>
          <p:nvPr>
            <p:ph type="dt" sz="half" idx="10"/>
          </p:nvPr>
        </p:nvSpPr>
        <p:spPr/>
        <p:txBody>
          <a:bodyPr/>
          <a:lstStyle/>
          <a:p>
            <a:fld id="{61C702AC-9DF8-4635-80F1-140EEC9FA83A}" type="datetime1">
              <a:rPr lang="zh-CN" altLang="en-US" smtClean="0"/>
              <a:pPr/>
              <a:t>2017/5/3</a:t>
            </a:fld>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59</a:t>
            </a:fld>
            <a:endParaRPr lang="zh-CN" altLang="en-US"/>
          </a:p>
        </p:txBody>
      </p:sp>
      <p:sp>
        <p:nvSpPr>
          <p:cNvPr id="6" name="Rectangle 5"/>
          <p:cNvSpPr/>
          <p:nvPr/>
        </p:nvSpPr>
        <p:spPr>
          <a:xfrm>
            <a:off x="2561330" y="1003513"/>
            <a:ext cx="973343" cy="523220"/>
          </a:xfrm>
          <a:prstGeom prst="rect">
            <a:avLst/>
          </a:prstGeom>
        </p:spPr>
        <p:txBody>
          <a:bodyPr wrap="none">
            <a:spAutoFit/>
          </a:bodyPr>
          <a:lstStyle/>
          <a:p>
            <a:r>
              <a:rPr lang="en-US" sz="2800" dirty="0" err="1">
                <a:solidFill>
                  <a:srgbClr val="333333"/>
                </a:solidFill>
                <a:latin typeface="Times New Roman" charset="0"/>
              </a:rPr>
              <a:t>ps</a:t>
            </a:r>
            <a:r>
              <a:rPr lang="en-US" sz="2800" dirty="0">
                <a:solidFill>
                  <a:srgbClr val="333333"/>
                </a:solidFill>
                <a:latin typeface="Times New Roman" charset="0"/>
              </a:rPr>
              <a:t> -A</a:t>
            </a:r>
            <a:endParaRPr lang="en-US" sz="2800" dirty="0"/>
          </a:p>
        </p:txBody>
      </p:sp>
      <p:sp>
        <p:nvSpPr>
          <p:cNvPr id="7" name="Rectangle 6"/>
          <p:cNvSpPr/>
          <p:nvPr/>
        </p:nvSpPr>
        <p:spPr>
          <a:xfrm>
            <a:off x="4114801" y="980728"/>
            <a:ext cx="3057247" cy="523220"/>
          </a:xfrm>
          <a:prstGeom prst="rect">
            <a:avLst/>
          </a:prstGeom>
        </p:spPr>
        <p:txBody>
          <a:bodyPr wrap="none">
            <a:spAutoFit/>
          </a:bodyPr>
          <a:lstStyle/>
          <a:p>
            <a:r>
              <a:rPr lang="zh-CN" altLang="en-US" sz="2800" b="1" dirty="0">
                <a:solidFill>
                  <a:srgbClr val="333333"/>
                </a:solidFill>
                <a:latin typeface="Times New Roman" charset="0"/>
              </a:rPr>
              <a:t>显示所有进程信息</a:t>
            </a:r>
            <a:endParaRPr lang="en-US" sz="2800" dirty="0"/>
          </a:p>
        </p:txBody>
      </p:sp>
      <p:sp>
        <p:nvSpPr>
          <p:cNvPr id="8" name="Rectangle 7"/>
          <p:cNvSpPr/>
          <p:nvPr/>
        </p:nvSpPr>
        <p:spPr>
          <a:xfrm>
            <a:off x="4120999" y="1628636"/>
            <a:ext cx="3057247" cy="523220"/>
          </a:xfrm>
          <a:prstGeom prst="rect">
            <a:avLst/>
          </a:prstGeom>
        </p:spPr>
        <p:txBody>
          <a:bodyPr wrap="none">
            <a:spAutoFit/>
          </a:bodyPr>
          <a:lstStyle/>
          <a:p>
            <a:r>
              <a:rPr lang="zh-CN" altLang="en-US" sz="2800" b="1" dirty="0">
                <a:solidFill>
                  <a:srgbClr val="333333"/>
                </a:solidFill>
                <a:latin typeface="宋体" charset="-122"/>
              </a:rPr>
              <a:t>显示指定用户信息</a:t>
            </a:r>
            <a:endParaRPr lang="en-US" sz="2800" dirty="0"/>
          </a:p>
        </p:txBody>
      </p:sp>
      <p:sp>
        <p:nvSpPr>
          <p:cNvPr id="9" name="Rectangle 8"/>
          <p:cNvSpPr/>
          <p:nvPr/>
        </p:nvSpPr>
        <p:spPr>
          <a:xfrm>
            <a:off x="2534402" y="1619508"/>
            <a:ext cx="1561646" cy="523220"/>
          </a:xfrm>
          <a:prstGeom prst="rect">
            <a:avLst/>
          </a:prstGeom>
        </p:spPr>
        <p:txBody>
          <a:bodyPr wrap="none">
            <a:spAutoFit/>
          </a:bodyPr>
          <a:lstStyle/>
          <a:p>
            <a:r>
              <a:rPr lang="en-US" sz="2800" dirty="0" err="1">
                <a:solidFill>
                  <a:srgbClr val="333333"/>
                </a:solidFill>
                <a:latin typeface="Times New Roman" charset="0"/>
              </a:rPr>
              <a:t>ps</a:t>
            </a:r>
            <a:r>
              <a:rPr lang="en-US" sz="2800" dirty="0">
                <a:solidFill>
                  <a:srgbClr val="333333"/>
                </a:solidFill>
                <a:latin typeface="Times New Roman" charset="0"/>
              </a:rPr>
              <a:t> -u root</a:t>
            </a:r>
            <a:endParaRPr lang="en-US" sz="2800" dirty="0"/>
          </a:p>
        </p:txBody>
      </p:sp>
      <p:sp>
        <p:nvSpPr>
          <p:cNvPr id="10" name="Rectangle 9"/>
          <p:cNvSpPr/>
          <p:nvPr/>
        </p:nvSpPr>
        <p:spPr>
          <a:xfrm>
            <a:off x="4096049" y="2323770"/>
            <a:ext cx="5211683" cy="523220"/>
          </a:xfrm>
          <a:prstGeom prst="rect">
            <a:avLst/>
          </a:prstGeom>
        </p:spPr>
        <p:txBody>
          <a:bodyPr wrap="none">
            <a:spAutoFit/>
          </a:bodyPr>
          <a:lstStyle/>
          <a:p>
            <a:r>
              <a:rPr lang="zh-CN" altLang="en-US" sz="2800" b="1" dirty="0">
                <a:solidFill>
                  <a:srgbClr val="333333"/>
                </a:solidFill>
                <a:latin typeface="宋体" charset="-122"/>
              </a:rPr>
              <a:t>显示所有进程信息，连同命令行</a:t>
            </a:r>
            <a:endParaRPr lang="en-US" sz="2800" dirty="0"/>
          </a:p>
        </p:txBody>
      </p:sp>
      <p:sp>
        <p:nvSpPr>
          <p:cNvPr id="11" name="Rectangle 10"/>
          <p:cNvSpPr/>
          <p:nvPr/>
        </p:nvSpPr>
        <p:spPr>
          <a:xfrm>
            <a:off x="2561330" y="2323770"/>
            <a:ext cx="992579" cy="523220"/>
          </a:xfrm>
          <a:prstGeom prst="rect">
            <a:avLst/>
          </a:prstGeom>
        </p:spPr>
        <p:txBody>
          <a:bodyPr wrap="none">
            <a:spAutoFit/>
          </a:bodyPr>
          <a:lstStyle/>
          <a:p>
            <a:r>
              <a:rPr lang="en-US" sz="2800" dirty="0" err="1">
                <a:solidFill>
                  <a:srgbClr val="333333"/>
                </a:solidFill>
                <a:latin typeface="Times New Roman" charset="0"/>
              </a:rPr>
              <a:t>ps</a:t>
            </a:r>
            <a:r>
              <a:rPr lang="en-US" sz="2800" dirty="0">
                <a:solidFill>
                  <a:srgbClr val="333333"/>
                </a:solidFill>
                <a:latin typeface="Times New Roman" charset="0"/>
              </a:rPr>
              <a:t> -</a:t>
            </a:r>
            <a:r>
              <a:rPr lang="en-US" sz="2800" dirty="0" err="1">
                <a:solidFill>
                  <a:srgbClr val="333333"/>
                </a:solidFill>
                <a:latin typeface="Times New Roman" charset="0"/>
              </a:rPr>
              <a:t>ef</a:t>
            </a:r>
            <a:endParaRPr lang="en-US" sz="2800" dirty="0"/>
          </a:p>
        </p:txBody>
      </p:sp>
      <p:sp>
        <p:nvSpPr>
          <p:cNvPr id="12" name="Rectangle 11"/>
          <p:cNvSpPr/>
          <p:nvPr/>
        </p:nvSpPr>
        <p:spPr>
          <a:xfrm>
            <a:off x="4232138" y="3028032"/>
            <a:ext cx="5338321" cy="523220"/>
          </a:xfrm>
          <a:prstGeom prst="rect">
            <a:avLst/>
          </a:prstGeom>
        </p:spPr>
        <p:txBody>
          <a:bodyPr wrap="none">
            <a:spAutoFit/>
          </a:bodyPr>
          <a:lstStyle/>
          <a:p>
            <a:r>
              <a:rPr lang="zh-CN" altLang="en-US" sz="2800" dirty="0">
                <a:solidFill>
                  <a:srgbClr val="333333"/>
                </a:solidFill>
                <a:latin typeface="Verdana" charset="0"/>
              </a:rPr>
              <a:t> </a:t>
            </a:r>
            <a:r>
              <a:rPr lang="en-US" altLang="zh-CN" sz="2800" b="1" dirty="0" err="1">
                <a:solidFill>
                  <a:srgbClr val="333333"/>
                </a:solidFill>
                <a:latin typeface="宋体" charset="-122"/>
              </a:rPr>
              <a:t>ps</a:t>
            </a:r>
            <a:r>
              <a:rPr lang="en-US" altLang="zh-CN" sz="2800" b="1" dirty="0">
                <a:solidFill>
                  <a:srgbClr val="333333"/>
                </a:solidFill>
                <a:latin typeface="宋体" charset="-122"/>
              </a:rPr>
              <a:t> </a:t>
            </a:r>
            <a:r>
              <a:rPr lang="zh-CN" altLang="en-US" sz="2800" b="1" dirty="0">
                <a:solidFill>
                  <a:srgbClr val="333333"/>
                </a:solidFill>
                <a:latin typeface="宋体" charset="-122"/>
              </a:rPr>
              <a:t>与</a:t>
            </a:r>
            <a:r>
              <a:rPr lang="en-US" altLang="zh-CN" sz="2800" b="1" dirty="0">
                <a:solidFill>
                  <a:srgbClr val="333333"/>
                </a:solidFill>
                <a:latin typeface="宋体" charset="-122"/>
              </a:rPr>
              <a:t>grep</a:t>
            </a:r>
            <a:r>
              <a:rPr lang="zh-CN" altLang="en-US" sz="2800" b="1" dirty="0">
                <a:solidFill>
                  <a:srgbClr val="333333"/>
                </a:solidFill>
                <a:latin typeface="宋体" charset="-122"/>
              </a:rPr>
              <a:t>组合，查找特定进程</a:t>
            </a:r>
            <a:r>
              <a:rPr lang="en-US" altLang="zh-CN" sz="2800" b="1" dirty="0">
                <a:solidFill>
                  <a:srgbClr val="333333"/>
                </a:solidFill>
                <a:latin typeface="宋体" charset="-122"/>
              </a:rPr>
              <a:t>.</a:t>
            </a:r>
            <a:endParaRPr lang="en-US" sz="2800" dirty="0"/>
          </a:p>
        </p:txBody>
      </p:sp>
      <p:sp>
        <p:nvSpPr>
          <p:cNvPr id="13" name="Rectangle 12"/>
          <p:cNvSpPr/>
          <p:nvPr/>
        </p:nvSpPr>
        <p:spPr>
          <a:xfrm>
            <a:off x="1981201" y="3043378"/>
            <a:ext cx="2250937" cy="523220"/>
          </a:xfrm>
          <a:prstGeom prst="rect">
            <a:avLst/>
          </a:prstGeom>
        </p:spPr>
        <p:txBody>
          <a:bodyPr wrap="none">
            <a:spAutoFit/>
          </a:bodyPr>
          <a:lstStyle/>
          <a:p>
            <a:r>
              <a:rPr lang="en-US" sz="2800" dirty="0" err="1">
                <a:solidFill>
                  <a:srgbClr val="333333"/>
                </a:solidFill>
                <a:latin typeface="Times New Roman" charset="0"/>
              </a:rPr>
              <a:t>ps</a:t>
            </a:r>
            <a:r>
              <a:rPr lang="en-US" sz="2800" dirty="0">
                <a:solidFill>
                  <a:srgbClr val="333333"/>
                </a:solidFill>
                <a:latin typeface="Times New Roman" charset="0"/>
              </a:rPr>
              <a:t> -</a:t>
            </a:r>
            <a:r>
              <a:rPr lang="en-US" sz="2800" dirty="0" err="1">
                <a:solidFill>
                  <a:srgbClr val="333333"/>
                </a:solidFill>
                <a:latin typeface="Times New Roman" charset="0"/>
              </a:rPr>
              <a:t>ef|grep</a:t>
            </a:r>
            <a:r>
              <a:rPr lang="en-US" sz="2800" dirty="0">
                <a:solidFill>
                  <a:srgbClr val="333333"/>
                </a:solidFill>
                <a:latin typeface="Times New Roman" charset="0"/>
              </a:rPr>
              <a:t> </a:t>
            </a:r>
            <a:r>
              <a:rPr lang="en-US" sz="2800" dirty="0" err="1">
                <a:solidFill>
                  <a:srgbClr val="333333"/>
                </a:solidFill>
                <a:latin typeface="Times New Roman" charset="0"/>
              </a:rPr>
              <a:t>ssh</a:t>
            </a:r>
            <a:endParaRPr lang="en-US" sz="2800" dirty="0"/>
          </a:p>
        </p:txBody>
      </p:sp>
      <p:sp>
        <p:nvSpPr>
          <p:cNvPr id="14" name="Rectangle 13"/>
          <p:cNvSpPr/>
          <p:nvPr/>
        </p:nvSpPr>
        <p:spPr>
          <a:xfrm>
            <a:off x="4114800" y="3762986"/>
            <a:ext cx="5929828" cy="523220"/>
          </a:xfrm>
          <a:prstGeom prst="rect">
            <a:avLst/>
          </a:prstGeom>
        </p:spPr>
        <p:txBody>
          <a:bodyPr wrap="none">
            <a:spAutoFit/>
          </a:bodyPr>
          <a:lstStyle/>
          <a:p>
            <a:r>
              <a:rPr lang="zh-CN" altLang="en-US" sz="2800" b="1" dirty="0">
                <a:solidFill>
                  <a:srgbClr val="333333"/>
                </a:solidFill>
                <a:latin typeface="Times New Roman" charset="0"/>
              </a:rPr>
              <a:t>列出目前所有的正在内存当中的程序</a:t>
            </a:r>
            <a:endParaRPr lang="en-US" sz="2800" dirty="0"/>
          </a:p>
        </p:txBody>
      </p:sp>
      <p:sp>
        <p:nvSpPr>
          <p:cNvPr id="15" name="Rectangle 14"/>
          <p:cNvSpPr/>
          <p:nvPr/>
        </p:nvSpPr>
        <p:spPr>
          <a:xfrm>
            <a:off x="2576454" y="3718646"/>
            <a:ext cx="1111202" cy="523220"/>
          </a:xfrm>
          <a:prstGeom prst="rect">
            <a:avLst/>
          </a:prstGeom>
        </p:spPr>
        <p:txBody>
          <a:bodyPr wrap="none">
            <a:spAutoFit/>
          </a:bodyPr>
          <a:lstStyle/>
          <a:p>
            <a:r>
              <a:rPr lang="en-US" sz="2800" dirty="0" err="1">
                <a:solidFill>
                  <a:srgbClr val="333333"/>
                </a:solidFill>
                <a:latin typeface="Times New Roman" charset="0"/>
              </a:rPr>
              <a:t>ps</a:t>
            </a:r>
            <a:r>
              <a:rPr lang="en-US" sz="2800" dirty="0">
                <a:solidFill>
                  <a:srgbClr val="333333"/>
                </a:solidFill>
                <a:latin typeface="Times New Roman" charset="0"/>
              </a:rPr>
              <a:t> aux</a:t>
            </a:r>
            <a:endParaRPr lang="en-US" sz="2800" dirty="0"/>
          </a:p>
        </p:txBody>
      </p:sp>
      <p:sp>
        <p:nvSpPr>
          <p:cNvPr id="16" name="Rectangle 15"/>
          <p:cNvSpPr/>
          <p:nvPr/>
        </p:nvSpPr>
        <p:spPr>
          <a:xfrm>
            <a:off x="1847529" y="4461051"/>
            <a:ext cx="2100255" cy="523220"/>
          </a:xfrm>
          <a:prstGeom prst="rect">
            <a:avLst/>
          </a:prstGeom>
        </p:spPr>
        <p:txBody>
          <a:bodyPr wrap="none">
            <a:spAutoFit/>
          </a:bodyPr>
          <a:lstStyle/>
          <a:p>
            <a:r>
              <a:rPr lang="en-US" sz="2800" dirty="0" err="1">
                <a:solidFill>
                  <a:srgbClr val="333333"/>
                </a:solidFill>
                <a:latin typeface="Times New Roman" charset="0"/>
              </a:rPr>
              <a:t>ps</a:t>
            </a:r>
            <a:r>
              <a:rPr lang="en-US" sz="2800" dirty="0">
                <a:solidFill>
                  <a:srgbClr val="333333"/>
                </a:solidFill>
                <a:latin typeface="Times New Roman" charset="0"/>
              </a:rPr>
              <a:t>  aux |more</a:t>
            </a:r>
            <a:endParaRPr lang="en-US" sz="2800" dirty="0"/>
          </a:p>
        </p:txBody>
      </p:sp>
      <p:sp>
        <p:nvSpPr>
          <p:cNvPr id="17" name="Rectangle 16"/>
          <p:cNvSpPr/>
          <p:nvPr/>
        </p:nvSpPr>
        <p:spPr>
          <a:xfrm>
            <a:off x="4096049" y="4497940"/>
            <a:ext cx="6109365" cy="523220"/>
          </a:xfrm>
          <a:prstGeom prst="rect">
            <a:avLst/>
          </a:prstGeom>
        </p:spPr>
        <p:txBody>
          <a:bodyPr wrap="none">
            <a:spAutoFit/>
          </a:bodyPr>
          <a:lstStyle/>
          <a:p>
            <a:r>
              <a:rPr lang="de-DE" sz="2800" b="1" dirty="0" err="1">
                <a:solidFill>
                  <a:srgbClr val="333333"/>
                </a:solidFill>
                <a:latin typeface="宋体" charset="-122"/>
              </a:rPr>
              <a:t>可以用|管道和more连接起来分页查看</a:t>
            </a:r>
            <a:endParaRPr lang="en-US" sz="2800" b="1" dirty="0"/>
          </a:p>
        </p:txBody>
      </p:sp>
    </p:spTree>
    <p:extLst>
      <p:ext uri="{BB962C8B-B14F-4D97-AF65-F5344CB8AC3E}">
        <p14:creationId xmlns:p14="http://schemas.microsoft.com/office/powerpoint/2010/main" val="1030670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54150" y="298450"/>
            <a:ext cx="9283700" cy="6261100"/>
          </a:xfrm>
          <a:prstGeom prst="rect">
            <a:avLst/>
          </a:prstGeom>
        </p:spPr>
      </p:pic>
    </p:spTree>
    <p:extLst>
      <p:ext uri="{BB962C8B-B14F-4D97-AF65-F5344CB8AC3E}">
        <p14:creationId xmlns:p14="http://schemas.microsoft.com/office/powerpoint/2010/main" val="15068610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引入线程的动机</a:t>
            </a:r>
            <a:endParaRPr lang="zh-CN" altLang="en-US" dirty="0"/>
          </a:p>
        </p:txBody>
      </p:sp>
      <p:sp>
        <p:nvSpPr>
          <p:cNvPr id="3" name="内容占位符 2"/>
          <p:cNvSpPr>
            <a:spLocks noGrp="1"/>
          </p:cNvSpPr>
          <p:nvPr>
            <p:ph idx="1"/>
          </p:nvPr>
        </p:nvSpPr>
        <p:spPr/>
        <p:txBody>
          <a:bodyPr>
            <a:normAutofit/>
          </a:bodyPr>
          <a:lstStyle/>
          <a:p>
            <a:r>
              <a:rPr lang="zh-CN" altLang="en-US" dirty="0" smtClean="0"/>
              <a:t>引入进程的动机</a:t>
            </a:r>
            <a:endParaRPr lang="en-US" altLang="zh-CN" dirty="0" smtClean="0"/>
          </a:p>
          <a:p>
            <a:pPr lvl="1"/>
            <a:r>
              <a:rPr lang="zh-CN" altLang="en-US" dirty="0"/>
              <a:t>使多个</a:t>
            </a:r>
            <a:r>
              <a:rPr lang="zh-CN" altLang="en-US" dirty="0" smtClean="0"/>
              <a:t>程序可以并发</a:t>
            </a:r>
            <a:r>
              <a:rPr lang="zh-CN" altLang="en-US" dirty="0"/>
              <a:t>执行，以改善资源使用率和提高系统</a:t>
            </a:r>
            <a:r>
              <a:rPr lang="zh-CN" altLang="en-US" dirty="0" smtClean="0"/>
              <a:t>效率</a:t>
            </a:r>
            <a:endParaRPr lang="en-US" altLang="zh-CN" dirty="0" smtClean="0"/>
          </a:p>
          <a:p>
            <a:r>
              <a:rPr lang="zh-CN" altLang="en-US" dirty="0" smtClean="0"/>
              <a:t>引入线程的动机</a:t>
            </a:r>
            <a:endParaRPr lang="en-US" altLang="zh-CN" dirty="0" smtClean="0"/>
          </a:p>
          <a:p>
            <a:pPr lvl="1"/>
            <a:r>
              <a:rPr lang="zh-CN" altLang="en-US" dirty="0" smtClean="0"/>
              <a:t>减少</a:t>
            </a:r>
            <a:r>
              <a:rPr lang="zh-CN" altLang="en-US" dirty="0"/>
              <a:t>进程</a:t>
            </a:r>
            <a:r>
              <a:rPr lang="zh-CN" altLang="en-US" dirty="0" smtClean="0"/>
              <a:t>并发</a:t>
            </a:r>
            <a:r>
              <a:rPr lang="zh-CN" altLang="en-US" dirty="0"/>
              <a:t>执行时所付出的时空开销，使得并发粒度更细、并发性</a:t>
            </a:r>
            <a:r>
              <a:rPr lang="zh-CN" altLang="en-US" dirty="0" smtClean="0"/>
              <a:t>更好</a:t>
            </a:r>
            <a:endParaRPr lang="en-US" altLang="zh-CN" dirty="0"/>
          </a:p>
          <a:p>
            <a:r>
              <a:rPr lang="zh-CN" altLang="en-US" dirty="0" smtClean="0"/>
              <a:t>解决思路</a:t>
            </a:r>
            <a:endParaRPr lang="zh-CN" altLang="en-US" dirty="0"/>
          </a:p>
          <a:p>
            <a:pPr lvl="1"/>
            <a:r>
              <a:rPr lang="zh-CN" altLang="en-US" dirty="0" smtClean="0"/>
              <a:t>分离进程的两项功能：“独立分配资源</a:t>
            </a:r>
            <a:r>
              <a:rPr lang="zh-CN" altLang="en-US" dirty="0" smtClean="0">
                <a:latin typeface="Times New Roman"/>
              </a:rPr>
              <a:t>”</a:t>
            </a:r>
            <a:r>
              <a:rPr lang="zh-CN" altLang="en-US" dirty="0"/>
              <a:t>与</a:t>
            </a:r>
            <a:r>
              <a:rPr lang="zh-CN" altLang="en-US" dirty="0">
                <a:latin typeface="Times New Roman"/>
              </a:rPr>
              <a:t>“</a:t>
            </a:r>
            <a:r>
              <a:rPr lang="zh-CN" altLang="en-US" dirty="0"/>
              <a:t>被调度分派执行</a:t>
            </a:r>
            <a:r>
              <a:rPr lang="zh-CN" altLang="en-US" dirty="0" smtClean="0">
                <a:latin typeface="Times New Roman"/>
              </a:rPr>
              <a:t>”</a:t>
            </a:r>
            <a:endParaRPr lang="en-US" altLang="zh-CN" dirty="0" smtClean="0">
              <a:latin typeface="Times New Roman"/>
            </a:endParaRPr>
          </a:p>
          <a:p>
            <a:pPr lvl="1"/>
            <a:r>
              <a:rPr lang="zh-CN" altLang="en-US" dirty="0" smtClean="0">
                <a:latin typeface="Times New Roman"/>
              </a:rPr>
              <a:t>进程</a:t>
            </a:r>
            <a:r>
              <a:rPr lang="en-US" altLang="zh-CN" dirty="0" smtClean="0">
                <a:latin typeface="Times New Roman"/>
                <a:sym typeface="Wingdings" panose="05000000000000000000" pitchFamily="2" charset="2"/>
              </a:rPr>
              <a:t>:</a:t>
            </a:r>
            <a:r>
              <a:rPr lang="zh-CN" altLang="en-US" dirty="0" smtClean="0">
                <a:latin typeface="Times New Roman"/>
                <a:sym typeface="Wingdings" panose="05000000000000000000" pitchFamily="2" charset="2"/>
              </a:rPr>
              <a:t>资源分配单位，无需频繁切换</a:t>
            </a:r>
            <a:endParaRPr lang="en-US" altLang="zh-CN" dirty="0" smtClean="0">
              <a:latin typeface="Times New Roman"/>
              <a:sym typeface="Wingdings" panose="05000000000000000000" pitchFamily="2" charset="2"/>
            </a:endParaRPr>
          </a:p>
          <a:p>
            <a:pPr lvl="1"/>
            <a:r>
              <a:rPr lang="zh-CN" altLang="en-US" dirty="0" smtClean="0">
                <a:latin typeface="Times New Roman"/>
                <a:sym typeface="Wingdings" panose="05000000000000000000" pitchFamily="2" charset="2"/>
              </a:rPr>
              <a:t>线程：调度单位，体量小，频繁切换</a:t>
            </a:r>
            <a:endParaRPr lang="en-US" altLang="zh-CN" dirty="0" smtClean="0"/>
          </a:p>
        </p:txBody>
      </p:sp>
      <p:sp>
        <p:nvSpPr>
          <p:cNvPr id="4" name="日期占位符 3"/>
          <p:cNvSpPr>
            <a:spLocks noGrp="1"/>
          </p:cNvSpPr>
          <p:nvPr>
            <p:ph type="dt" sz="half" idx="10"/>
          </p:nvPr>
        </p:nvSpPr>
        <p:spPr/>
        <p:txBody>
          <a:bodyPr/>
          <a:lstStyle/>
          <a:p>
            <a:fld id="{5AC8EB17-5290-4DBE-B95A-78F7652B1597}" type="datetime1">
              <a:rPr lang="zh-CN" altLang="en-US" smtClean="0"/>
              <a:pPr/>
              <a:t>2017/5/3</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60</a:t>
            </a:fld>
            <a:endParaRPr lang="zh-CN" altLang="en-US"/>
          </a:p>
        </p:txBody>
      </p:sp>
    </p:spTree>
    <p:extLst>
      <p:ext uri="{BB962C8B-B14F-4D97-AF65-F5344CB8AC3E}">
        <p14:creationId xmlns:p14="http://schemas.microsoft.com/office/powerpoint/2010/main" val="13961847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a:t>
            </a:r>
            <a:r>
              <a:rPr lang="zh-CN" altLang="en-US" dirty="0" smtClean="0"/>
              <a:t>线程环境中的进程与线程</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pPr/>
              <a:t>2017/5/3</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61</a:t>
            </a:fld>
            <a:endParaRPr lang="zh-CN" altLang="en-US"/>
          </a:p>
        </p:txBody>
      </p:sp>
      <p:grpSp>
        <p:nvGrpSpPr>
          <p:cNvPr id="6" name="Group 53"/>
          <p:cNvGrpSpPr>
            <a:grpSpLocks/>
          </p:cNvGrpSpPr>
          <p:nvPr/>
        </p:nvGrpSpPr>
        <p:grpSpPr bwMode="auto">
          <a:xfrm>
            <a:off x="2489202" y="1562101"/>
            <a:ext cx="6759575" cy="4464050"/>
            <a:chOff x="845" y="1117"/>
            <a:chExt cx="4258" cy="2812"/>
          </a:xfrm>
        </p:grpSpPr>
        <p:sp>
          <p:nvSpPr>
            <p:cNvPr id="7" name="Text Box 25"/>
            <p:cNvSpPr txBox="1">
              <a:spLocks noChangeArrowheads="1"/>
            </p:cNvSpPr>
            <p:nvPr/>
          </p:nvSpPr>
          <p:spPr bwMode="auto">
            <a:xfrm>
              <a:off x="845" y="1117"/>
              <a:ext cx="4258" cy="2812"/>
            </a:xfrm>
            <a:prstGeom prst="rect">
              <a:avLst/>
            </a:prstGeom>
            <a:solidFill>
              <a:schemeClr val="accent1"/>
            </a:solidFill>
            <a:ln w="9525">
              <a:solidFill>
                <a:srgbClr val="000000"/>
              </a:solidFill>
              <a:miter lim="800000"/>
              <a:headEnd/>
              <a:tailEnd/>
            </a:ln>
            <a:effectLst>
              <a:outerShdw dist="107763" dir="18900000" algn="ctr" rotWithShape="0">
                <a:srgbClr val="808080">
                  <a:alpha val="50000"/>
                </a:srgbClr>
              </a:outerShdw>
            </a:effectLst>
          </p:spPr>
          <p:txBody>
            <a:bodyPr/>
            <a:lstStyle/>
            <a:p>
              <a:endParaRPr lang="zh-CN" altLang="zh-CN">
                <a:latin typeface="华文新魏" pitchFamily="2" charset="-122"/>
                <a:ea typeface="华文新魏" pitchFamily="2" charset="-122"/>
              </a:endParaRPr>
            </a:p>
          </p:txBody>
        </p:sp>
        <p:sp>
          <p:nvSpPr>
            <p:cNvPr id="8" name="Text Box 27"/>
            <p:cNvSpPr txBox="1">
              <a:spLocks noChangeArrowheads="1"/>
            </p:cNvSpPr>
            <p:nvPr/>
          </p:nvSpPr>
          <p:spPr bwMode="auto">
            <a:xfrm>
              <a:off x="845" y="1117"/>
              <a:ext cx="4258" cy="2812"/>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pPr algn="just"/>
              <a:r>
                <a:rPr lang="zh-CN" altLang="en-US" sz="2800">
                  <a:solidFill>
                    <a:schemeClr val="bg1"/>
                  </a:solidFill>
                  <a:latin typeface="华文新魏" pitchFamily="2" charset="-122"/>
                  <a:ea typeface="华文新魏" pitchFamily="2" charset="-122"/>
                </a:rPr>
                <a:t>进程 </a:t>
              </a:r>
            </a:p>
            <a:p>
              <a:pPr algn="just"/>
              <a:endParaRPr lang="zh-CN" altLang="en-US" sz="2800">
                <a:solidFill>
                  <a:schemeClr val="bg1"/>
                </a:solidFill>
                <a:latin typeface="华文新魏" pitchFamily="2" charset="-122"/>
                <a:ea typeface="华文新魏" pitchFamily="2" charset="-122"/>
              </a:endParaRPr>
            </a:p>
            <a:p>
              <a:pPr algn="just"/>
              <a:endParaRPr lang="zh-CN" altLang="en-US">
                <a:solidFill>
                  <a:schemeClr val="bg1"/>
                </a:solidFill>
                <a:latin typeface="华文新魏" pitchFamily="2" charset="-122"/>
                <a:ea typeface="华文新魏" pitchFamily="2" charset="-122"/>
              </a:endParaRPr>
            </a:p>
            <a:p>
              <a:endParaRPr lang="en-US" altLang="zh-CN">
                <a:solidFill>
                  <a:schemeClr val="bg1"/>
                </a:solidFill>
                <a:latin typeface="华文新魏" pitchFamily="2" charset="-122"/>
                <a:ea typeface="华文新魏" pitchFamily="2" charset="-122"/>
              </a:endParaRPr>
            </a:p>
          </p:txBody>
        </p:sp>
        <p:sp>
          <p:nvSpPr>
            <p:cNvPr id="9" name="Text Box 28"/>
            <p:cNvSpPr txBox="1">
              <a:spLocks noChangeArrowheads="1"/>
            </p:cNvSpPr>
            <p:nvPr/>
          </p:nvSpPr>
          <p:spPr bwMode="auto">
            <a:xfrm>
              <a:off x="975" y="1504"/>
              <a:ext cx="473" cy="536"/>
            </a:xfrm>
            <a:prstGeom prst="rect">
              <a:avLst/>
            </a:prstGeom>
            <a:solidFill>
              <a:srgbClr val="FFCC66"/>
            </a:solidFill>
            <a:ln w="9525">
              <a:solidFill>
                <a:srgbClr val="000000"/>
              </a:solidFill>
              <a:miter lim="800000"/>
              <a:headEnd/>
              <a:tailEnd/>
            </a:ln>
            <a:effectLst/>
            <a:extLs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r>
                <a:rPr lang="zh-CN" altLang="en-US">
                  <a:latin typeface="华文新魏" pitchFamily="2" charset="-122"/>
                  <a:ea typeface="华文新魏" pitchFamily="2" charset="-122"/>
                </a:rPr>
                <a:t>进程</a:t>
              </a:r>
              <a:r>
                <a:rPr lang="en-US" altLang="zh-CN">
                  <a:latin typeface="华文新魏" pitchFamily="2" charset="-122"/>
                  <a:ea typeface="华文新魏" pitchFamily="2" charset="-122"/>
                </a:rPr>
                <a:t>PCB</a:t>
              </a:r>
            </a:p>
          </p:txBody>
        </p:sp>
        <p:sp>
          <p:nvSpPr>
            <p:cNvPr id="10" name="Text Box 29"/>
            <p:cNvSpPr txBox="1">
              <a:spLocks noChangeArrowheads="1"/>
            </p:cNvSpPr>
            <p:nvPr/>
          </p:nvSpPr>
          <p:spPr bwMode="auto">
            <a:xfrm>
              <a:off x="1555" y="1519"/>
              <a:ext cx="473" cy="536"/>
            </a:xfrm>
            <a:prstGeom prst="rect">
              <a:avLst/>
            </a:prstGeom>
            <a:solidFill>
              <a:srgbClr val="FFCC66"/>
            </a:solidFill>
            <a:ln w="9525">
              <a:solidFill>
                <a:srgbClr val="000000"/>
              </a:solidFill>
              <a:miter lim="800000"/>
              <a:headEnd/>
              <a:tailEnd/>
            </a:ln>
            <a:effectLst/>
            <a:extLs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pPr algn="just"/>
              <a:r>
                <a:rPr lang="zh-CN" altLang="en-US">
                  <a:latin typeface="华文新魏" pitchFamily="2" charset="-122"/>
                  <a:ea typeface="华文新魏" pitchFamily="2" charset="-122"/>
                </a:rPr>
                <a:t>资源</a:t>
              </a:r>
            </a:p>
          </p:txBody>
        </p:sp>
        <p:sp>
          <p:nvSpPr>
            <p:cNvPr id="11" name="Line 31"/>
            <p:cNvSpPr>
              <a:spLocks noChangeShapeType="1"/>
            </p:cNvSpPr>
            <p:nvPr/>
          </p:nvSpPr>
          <p:spPr bwMode="auto">
            <a:xfrm>
              <a:off x="2146" y="3394"/>
              <a:ext cx="591" cy="0"/>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endParaRPr lang="zh-CN" altLang="en-US"/>
            </a:p>
          </p:txBody>
        </p:sp>
        <p:sp>
          <p:nvSpPr>
            <p:cNvPr id="12" name="Line 32"/>
            <p:cNvSpPr>
              <a:spLocks noChangeShapeType="1"/>
            </p:cNvSpPr>
            <p:nvPr/>
          </p:nvSpPr>
          <p:spPr bwMode="auto">
            <a:xfrm>
              <a:off x="2856" y="3394"/>
              <a:ext cx="591" cy="0"/>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endParaRPr lang="zh-CN" altLang="en-US"/>
            </a:p>
          </p:txBody>
        </p:sp>
        <p:sp>
          <p:nvSpPr>
            <p:cNvPr id="13" name="Line 33"/>
            <p:cNvSpPr>
              <a:spLocks noChangeShapeType="1"/>
            </p:cNvSpPr>
            <p:nvPr/>
          </p:nvSpPr>
          <p:spPr bwMode="auto">
            <a:xfrm>
              <a:off x="2146" y="3394"/>
              <a:ext cx="591" cy="0"/>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endParaRPr lang="zh-CN" altLang="en-US"/>
            </a:p>
          </p:txBody>
        </p:sp>
        <p:sp>
          <p:nvSpPr>
            <p:cNvPr id="14" name="Line 34"/>
            <p:cNvSpPr>
              <a:spLocks noChangeShapeType="1"/>
            </p:cNvSpPr>
            <p:nvPr/>
          </p:nvSpPr>
          <p:spPr bwMode="auto">
            <a:xfrm>
              <a:off x="2146" y="1117"/>
              <a:ext cx="260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endParaRPr lang="zh-CN" altLang="en-US"/>
            </a:p>
          </p:txBody>
        </p:sp>
        <p:sp>
          <p:nvSpPr>
            <p:cNvPr id="15" name="Rectangle 35"/>
            <p:cNvSpPr>
              <a:spLocks noChangeArrowheads="1"/>
            </p:cNvSpPr>
            <p:nvPr/>
          </p:nvSpPr>
          <p:spPr bwMode="auto">
            <a:xfrm>
              <a:off x="963" y="2188"/>
              <a:ext cx="4022" cy="1608"/>
            </a:xfrm>
            <a:prstGeom prst="rect">
              <a:avLst/>
            </a:prstGeom>
            <a:solidFill>
              <a:schemeClr val="accent1"/>
            </a:solidFill>
            <a:ln w="9525">
              <a:solidFill>
                <a:srgbClr val="000000"/>
              </a:solidFill>
              <a:prstDash val="dash"/>
              <a:miter lim="800000"/>
              <a:headEnd/>
              <a:tailEnd/>
            </a:ln>
            <a:effectLst/>
            <a:extLs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endParaRPr lang="zh-CN" altLang="en-US"/>
            </a:p>
          </p:txBody>
        </p:sp>
        <p:sp>
          <p:nvSpPr>
            <p:cNvPr id="16" name="Text Box 36"/>
            <p:cNvSpPr txBox="1">
              <a:spLocks noChangeArrowheads="1"/>
            </p:cNvSpPr>
            <p:nvPr/>
          </p:nvSpPr>
          <p:spPr bwMode="auto">
            <a:xfrm>
              <a:off x="2146" y="1519"/>
              <a:ext cx="591" cy="2143"/>
            </a:xfrm>
            <a:prstGeom prst="rect">
              <a:avLst/>
            </a:prstGeom>
            <a:solidFill>
              <a:srgbClr val="FFCC66"/>
            </a:solidFill>
            <a:ln w="19050">
              <a:solidFill>
                <a:srgbClr val="000000"/>
              </a:solidFill>
              <a:miter lim="800000"/>
              <a:headEnd/>
              <a:tailEnd/>
            </a:ln>
            <a:effectLst/>
            <a:extLs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pPr algn="just"/>
              <a:r>
                <a:rPr lang="zh-CN" altLang="en-US">
                  <a:latin typeface="华文新魏" pitchFamily="2" charset="-122"/>
                  <a:ea typeface="华文新魏" pitchFamily="2" charset="-122"/>
                </a:rPr>
                <a:t>线程</a:t>
              </a:r>
            </a:p>
            <a:p>
              <a:pPr algn="just"/>
              <a:r>
                <a:rPr lang="zh-CN" altLang="en-US">
                  <a:latin typeface="华文新魏" pitchFamily="2" charset="-122"/>
                  <a:ea typeface="华文新魏" pitchFamily="2" charset="-122"/>
                </a:rPr>
                <a:t>控制块</a:t>
              </a:r>
            </a:p>
            <a:p>
              <a:pPr algn="just"/>
              <a:endParaRPr lang="zh-CN" altLang="en-US">
                <a:latin typeface="华文新魏" pitchFamily="2" charset="-122"/>
                <a:ea typeface="华文新魏" pitchFamily="2" charset="-122"/>
              </a:endParaRPr>
            </a:p>
            <a:p>
              <a:pPr algn="just"/>
              <a:endParaRPr lang="zh-CN" altLang="en-US">
                <a:latin typeface="华文新魏" pitchFamily="2" charset="-122"/>
                <a:ea typeface="华文新魏" pitchFamily="2" charset="-122"/>
              </a:endParaRPr>
            </a:p>
            <a:p>
              <a:pPr algn="just"/>
              <a:endParaRPr lang="zh-CN" altLang="en-US">
                <a:latin typeface="华文新魏" pitchFamily="2" charset="-122"/>
                <a:ea typeface="华文新魏" pitchFamily="2" charset="-122"/>
              </a:endParaRPr>
            </a:p>
            <a:p>
              <a:pPr algn="just"/>
              <a:r>
                <a:rPr lang="zh-CN" altLang="en-US">
                  <a:latin typeface="华文新魏" pitchFamily="2" charset="-122"/>
                  <a:ea typeface="华文新魏" pitchFamily="2" charset="-122"/>
                </a:rPr>
                <a:t>用户栈</a:t>
              </a:r>
            </a:p>
            <a:p>
              <a:pPr algn="just"/>
              <a:endParaRPr lang="zh-CN" altLang="en-US">
                <a:latin typeface="华文新魏" pitchFamily="2" charset="-122"/>
                <a:ea typeface="华文新魏" pitchFamily="2" charset="-122"/>
              </a:endParaRPr>
            </a:p>
            <a:p>
              <a:pPr algn="just"/>
              <a:r>
                <a:rPr lang="zh-CN" altLang="en-US">
                  <a:latin typeface="华文新魏" pitchFamily="2" charset="-122"/>
                  <a:ea typeface="华文新魏" pitchFamily="2" charset="-122"/>
                </a:rPr>
                <a:t>核心栈</a:t>
              </a:r>
            </a:p>
            <a:p>
              <a:pPr algn="just"/>
              <a:endParaRPr lang="zh-CN" altLang="en-US">
                <a:latin typeface="华文新魏" pitchFamily="2" charset="-122"/>
                <a:ea typeface="华文新魏" pitchFamily="2" charset="-122"/>
              </a:endParaRPr>
            </a:p>
            <a:p>
              <a:endParaRPr lang="en-US" altLang="zh-CN">
                <a:latin typeface="华文新魏" pitchFamily="2" charset="-122"/>
                <a:ea typeface="华文新魏" pitchFamily="2" charset="-122"/>
              </a:endParaRPr>
            </a:p>
          </p:txBody>
        </p:sp>
        <p:sp>
          <p:nvSpPr>
            <p:cNvPr id="17" name="Text Box 37"/>
            <p:cNvSpPr txBox="1">
              <a:spLocks noChangeArrowheads="1"/>
            </p:cNvSpPr>
            <p:nvPr/>
          </p:nvSpPr>
          <p:spPr bwMode="auto">
            <a:xfrm>
              <a:off x="2856" y="1519"/>
              <a:ext cx="591" cy="2143"/>
            </a:xfrm>
            <a:prstGeom prst="rect">
              <a:avLst/>
            </a:prstGeom>
            <a:solidFill>
              <a:srgbClr val="FFCC66"/>
            </a:solidFill>
            <a:ln w="19050">
              <a:solidFill>
                <a:srgbClr val="000000"/>
              </a:solidFill>
              <a:miter lim="800000"/>
              <a:headEnd/>
              <a:tailEnd/>
            </a:ln>
            <a:effectLst/>
            <a:extLs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pPr algn="just"/>
              <a:r>
                <a:rPr lang="zh-CN" altLang="en-US">
                  <a:latin typeface="华文新魏" pitchFamily="2" charset="-122"/>
                  <a:ea typeface="华文新魏" pitchFamily="2" charset="-122"/>
                </a:rPr>
                <a:t>线程</a:t>
              </a:r>
            </a:p>
            <a:p>
              <a:pPr algn="just"/>
              <a:r>
                <a:rPr lang="zh-CN" altLang="en-US">
                  <a:latin typeface="华文新魏" pitchFamily="2" charset="-122"/>
                  <a:ea typeface="华文新魏" pitchFamily="2" charset="-122"/>
                </a:rPr>
                <a:t>控制块</a:t>
              </a:r>
            </a:p>
            <a:p>
              <a:pPr algn="just"/>
              <a:endParaRPr lang="zh-CN" altLang="en-US">
                <a:latin typeface="华文新魏" pitchFamily="2" charset="-122"/>
                <a:ea typeface="华文新魏" pitchFamily="2" charset="-122"/>
              </a:endParaRPr>
            </a:p>
            <a:p>
              <a:pPr algn="just"/>
              <a:endParaRPr lang="zh-CN" altLang="en-US">
                <a:latin typeface="华文新魏" pitchFamily="2" charset="-122"/>
                <a:ea typeface="华文新魏" pitchFamily="2" charset="-122"/>
              </a:endParaRPr>
            </a:p>
            <a:p>
              <a:pPr algn="just"/>
              <a:endParaRPr lang="zh-CN" altLang="en-US">
                <a:latin typeface="华文新魏" pitchFamily="2" charset="-122"/>
                <a:ea typeface="华文新魏" pitchFamily="2" charset="-122"/>
              </a:endParaRPr>
            </a:p>
            <a:p>
              <a:pPr algn="just"/>
              <a:r>
                <a:rPr lang="zh-CN" altLang="en-US">
                  <a:latin typeface="华文新魏" pitchFamily="2" charset="-122"/>
                  <a:ea typeface="华文新魏" pitchFamily="2" charset="-122"/>
                </a:rPr>
                <a:t>用户栈</a:t>
              </a:r>
            </a:p>
            <a:p>
              <a:pPr algn="just"/>
              <a:endParaRPr lang="zh-CN" altLang="en-US">
                <a:latin typeface="华文新魏" pitchFamily="2" charset="-122"/>
                <a:ea typeface="华文新魏" pitchFamily="2" charset="-122"/>
              </a:endParaRPr>
            </a:p>
            <a:p>
              <a:pPr algn="just"/>
              <a:r>
                <a:rPr lang="zh-CN" altLang="en-US">
                  <a:latin typeface="华文新魏" pitchFamily="2" charset="-122"/>
                  <a:ea typeface="华文新魏" pitchFamily="2" charset="-122"/>
                </a:rPr>
                <a:t>核心栈</a:t>
              </a:r>
            </a:p>
            <a:p>
              <a:pPr algn="just"/>
              <a:endParaRPr lang="zh-CN" altLang="en-US">
                <a:latin typeface="华文新魏" pitchFamily="2" charset="-122"/>
                <a:ea typeface="华文新魏" pitchFamily="2" charset="-122"/>
              </a:endParaRPr>
            </a:p>
            <a:p>
              <a:pPr algn="just"/>
              <a:endParaRPr lang="zh-CN" altLang="en-US">
                <a:latin typeface="华文新魏" pitchFamily="2" charset="-122"/>
                <a:ea typeface="华文新魏" pitchFamily="2" charset="-122"/>
              </a:endParaRPr>
            </a:p>
            <a:p>
              <a:endParaRPr lang="en-US" altLang="zh-CN">
                <a:latin typeface="华文新魏" pitchFamily="2" charset="-122"/>
                <a:ea typeface="华文新魏" pitchFamily="2" charset="-122"/>
              </a:endParaRPr>
            </a:p>
          </p:txBody>
        </p:sp>
        <p:sp>
          <p:nvSpPr>
            <p:cNvPr id="18" name="Text Box 38"/>
            <p:cNvSpPr txBox="1">
              <a:spLocks noChangeArrowheads="1"/>
            </p:cNvSpPr>
            <p:nvPr/>
          </p:nvSpPr>
          <p:spPr bwMode="auto">
            <a:xfrm>
              <a:off x="3565" y="1519"/>
              <a:ext cx="592" cy="2143"/>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pPr algn="just"/>
              <a:endParaRPr lang="en-US" altLang="zh-CN">
                <a:latin typeface="华文新魏" pitchFamily="2" charset="-122"/>
                <a:ea typeface="华文新魏" pitchFamily="2" charset="-122"/>
              </a:endParaRPr>
            </a:p>
            <a:p>
              <a:pPr algn="just"/>
              <a:endParaRPr lang="en-US" altLang="zh-CN">
                <a:latin typeface="华文新魏" pitchFamily="2" charset="-122"/>
                <a:ea typeface="华文新魏" pitchFamily="2" charset="-122"/>
              </a:endParaRPr>
            </a:p>
            <a:p>
              <a:pPr algn="just"/>
              <a:endParaRPr lang="en-US" altLang="zh-CN">
                <a:latin typeface="华文新魏" pitchFamily="2" charset="-122"/>
                <a:ea typeface="华文新魏" pitchFamily="2" charset="-122"/>
              </a:endParaRPr>
            </a:p>
            <a:p>
              <a:pPr algn="just"/>
              <a:r>
                <a:rPr lang="en-US" altLang="zh-CN">
                  <a:latin typeface="Times New Roman"/>
                  <a:ea typeface="华文新魏" pitchFamily="2" charset="-122"/>
                </a:rPr>
                <a:t>…</a:t>
              </a:r>
              <a:endParaRPr lang="en-US" altLang="zh-CN">
                <a:latin typeface="华文新魏" pitchFamily="2" charset="-122"/>
                <a:ea typeface="华文新魏" pitchFamily="2" charset="-122"/>
              </a:endParaRPr>
            </a:p>
            <a:p>
              <a:pPr algn="just"/>
              <a:endParaRPr lang="en-US" altLang="zh-CN">
                <a:latin typeface="华文新魏" pitchFamily="2" charset="-122"/>
                <a:ea typeface="华文新魏" pitchFamily="2" charset="-122"/>
              </a:endParaRPr>
            </a:p>
            <a:p>
              <a:pPr algn="just"/>
              <a:endParaRPr lang="en-US" altLang="zh-CN">
                <a:latin typeface="华文新魏" pitchFamily="2" charset="-122"/>
                <a:ea typeface="华文新魏" pitchFamily="2" charset="-122"/>
              </a:endParaRPr>
            </a:p>
            <a:p>
              <a:pPr algn="just"/>
              <a:endParaRPr lang="en-US" altLang="zh-CN">
                <a:latin typeface="华文新魏" pitchFamily="2" charset="-122"/>
                <a:ea typeface="华文新魏" pitchFamily="2" charset="-122"/>
              </a:endParaRPr>
            </a:p>
            <a:p>
              <a:pPr algn="just"/>
              <a:endParaRPr lang="en-US" altLang="zh-CN">
                <a:latin typeface="华文新魏" pitchFamily="2" charset="-122"/>
                <a:ea typeface="华文新魏" pitchFamily="2" charset="-122"/>
              </a:endParaRPr>
            </a:p>
            <a:p>
              <a:endParaRPr lang="en-US" altLang="zh-CN">
                <a:latin typeface="华文新魏" pitchFamily="2" charset="-122"/>
                <a:ea typeface="华文新魏" pitchFamily="2" charset="-122"/>
              </a:endParaRPr>
            </a:p>
          </p:txBody>
        </p:sp>
        <p:sp>
          <p:nvSpPr>
            <p:cNvPr id="19" name="Text Box 39"/>
            <p:cNvSpPr txBox="1">
              <a:spLocks noChangeArrowheads="1"/>
            </p:cNvSpPr>
            <p:nvPr/>
          </p:nvSpPr>
          <p:spPr bwMode="auto">
            <a:xfrm>
              <a:off x="4275" y="1519"/>
              <a:ext cx="591" cy="2143"/>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pPr algn="just"/>
              <a:r>
                <a:rPr lang="zh-CN" altLang="en-US">
                  <a:latin typeface="华文新魏" pitchFamily="2" charset="-122"/>
                  <a:ea typeface="华文新魏" pitchFamily="2" charset="-122"/>
                </a:rPr>
                <a:t>线程</a:t>
              </a:r>
              <a:r>
                <a:rPr lang="en-US" altLang="zh-CN">
                  <a:latin typeface="华文新魏" pitchFamily="2" charset="-122"/>
                  <a:ea typeface="华文新魏" pitchFamily="2" charset="-122"/>
                </a:rPr>
                <a:t>n</a:t>
              </a:r>
            </a:p>
            <a:p>
              <a:pPr algn="just"/>
              <a:r>
                <a:rPr lang="zh-CN" altLang="en-US">
                  <a:latin typeface="华文新魏" pitchFamily="2" charset="-122"/>
                  <a:ea typeface="华文新魏" pitchFamily="2" charset="-122"/>
                </a:rPr>
                <a:t>控制块</a:t>
              </a:r>
            </a:p>
            <a:p>
              <a:pPr algn="just"/>
              <a:endParaRPr lang="zh-CN" altLang="en-US">
                <a:latin typeface="华文新魏" pitchFamily="2" charset="-122"/>
                <a:ea typeface="华文新魏" pitchFamily="2" charset="-122"/>
              </a:endParaRPr>
            </a:p>
            <a:p>
              <a:pPr algn="just"/>
              <a:r>
                <a:rPr lang="zh-CN" altLang="en-US">
                  <a:latin typeface="华文新魏" pitchFamily="2" charset="-122"/>
                  <a:ea typeface="华文新魏" pitchFamily="2" charset="-122"/>
                </a:rPr>
                <a:t>用户栈</a:t>
              </a:r>
            </a:p>
            <a:p>
              <a:pPr algn="just"/>
              <a:r>
                <a:rPr lang="zh-CN" altLang="en-US">
                  <a:latin typeface="华文新魏" pitchFamily="2" charset="-122"/>
                  <a:ea typeface="华文新魏" pitchFamily="2" charset="-122"/>
                </a:rPr>
                <a:t>核心栈</a:t>
              </a:r>
            </a:p>
            <a:p>
              <a:pPr algn="just"/>
              <a:r>
                <a:rPr lang="zh-CN" altLang="en-US">
                  <a:latin typeface="华文新魏" pitchFamily="2" charset="-122"/>
                  <a:ea typeface="华文新魏" pitchFamily="2" charset="-122"/>
                </a:rPr>
                <a:t>存储区</a:t>
              </a:r>
            </a:p>
            <a:p>
              <a:pPr algn="just"/>
              <a:endParaRPr lang="zh-CN" altLang="en-US">
                <a:latin typeface="华文新魏" pitchFamily="2" charset="-122"/>
                <a:ea typeface="华文新魏" pitchFamily="2" charset="-122"/>
              </a:endParaRPr>
            </a:p>
            <a:p>
              <a:endParaRPr lang="en-US" altLang="zh-CN">
                <a:latin typeface="华文新魏" pitchFamily="2" charset="-122"/>
                <a:ea typeface="华文新魏" pitchFamily="2" charset="-122"/>
              </a:endParaRPr>
            </a:p>
          </p:txBody>
        </p:sp>
        <p:sp>
          <p:nvSpPr>
            <p:cNvPr id="20" name="Text Box 40"/>
            <p:cNvSpPr txBox="1">
              <a:spLocks noChangeArrowheads="1"/>
            </p:cNvSpPr>
            <p:nvPr/>
          </p:nvSpPr>
          <p:spPr bwMode="auto">
            <a:xfrm>
              <a:off x="1200" y="2322"/>
              <a:ext cx="710" cy="402"/>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pPr algn="just"/>
              <a:r>
                <a:rPr lang="zh-CN" altLang="en-US" dirty="0">
                  <a:solidFill>
                    <a:schemeClr val="bg1"/>
                  </a:solidFill>
                  <a:latin typeface="华文新魏" pitchFamily="2" charset="-122"/>
                  <a:ea typeface="华文新魏" pitchFamily="2" charset="-122"/>
                </a:rPr>
                <a:t>存储空间</a:t>
              </a:r>
            </a:p>
          </p:txBody>
        </p:sp>
        <p:sp>
          <p:nvSpPr>
            <p:cNvPr id="21" name="Text Box 41"/>
            <p:cNvSpPr txBox="1">
              <a:spLocks noChangeArrowheads="1"/>
            </p:cNvSpPr>
            <p:nvPr/>
          </p:nvSpPr>
          <p:spPr bwMode="auto">
            <a:xfrm>
              <a:off x="1200" y="2724"/>
              <a:ext cx="710" cy="402"/>
            </a:xfrm>
            <a:prstGeom prst="rect">
              <a:avLst/>
            </a:prstGeom>
            <a:solidFill>
              <a:srgbClr val="FFCC66"/>
            </a:solidFill>
            <a:ln w="9525">
              <a:solidFill>
                <a:srgbClr val="000000"/>
              </a:solidFill>
              <a:miter lim="800000"/>
              <a:headEnd/>
              <a:tailEnd/>
            </a:ln>
            <a:effectLst/>
            <a:extLs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r>
                <a:rPr lang="zh-CN" altLang="en-US">
                  <a:latin typeface="华文新魏" pitchFamily="2" charset="-122"/>
                  <a:ea typeface="华文新魏" pitchFamily="2" charset="-122"/>
                </a:rPr>
                <a:t>全局数据</a:t>
              </a:r>
            </a:p>
          </p:txBody>
        </p:sp>
        <p:sp>
          <p:nvSpPr>
            <p:cNvPr id="22" name="Text Box 42"/>
            <p:cNvSpPr txBox="1">
              <a:spLocks noChangeArrowheads="1"/>
            </p:cNvSpPr>
            <p:nvPr/>
          </p:nvSpPr>
          <p:spPr bwMode="auto">
            <a:xfrm>
              <a:off x="1200" y="3260"/>
              <a:ext cx="710" cy="402"/>
            </a:xfrm>
            <a:prstGeom prst="rect">
              <a:avLst/>
            </a:prstGeom>
            <a:solidFill>
              <a:srgbClr val="FFCC66"/>
            </a:solidFill>
            <a:ln w="9525">
              <a:solidFill>
                <a:srgbClr val="000000"/>
              </a:solidFill>
              <a:miter lim="800000"/>
              <a:headEnd/>
              <a:tailEnd/>
            </a:ln>
            <a:effectLst/>
            <a:extLs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pPr algn="just"/>
              <a:r>
                <a:rPr lang="zh-CN" altLang="en-US">
                  <a:latin typeface="华文新魏" pitchFamily="2" charset="-122"/>
                  <a:ea typeface="华文新魏" pitchFamily="2" charset="-122"/>
                </a:rPr>
                <a:t>程序代码</a:t>
              </a:r>
            </a:p>
          </p:txBody>
        </p:sp>
        <p:sp>
          <p:nvSpPr>
            <p:cNvPr id="23" name="Text Box 43"/>
            <p:cNvSpPr txBox="1">
              <a:spLocks noChangeArrowheads="1"/>
            </p:cNvSpPr>
            <p:nvPr/>
          </p:nvSpPr>
          <p:spPr bwMode="auto">
            <a:xfrm>
              <a:off x="2146" y="3260"/>
              <a:ext cx="591" cy="402"/>
            </a:xfrm>
            <a:prstGeom prst="rect">
              <a:avLst/>
            </a:prstGeom>
            <a:solidFill>
              <a:srgbClr val="FFCC66"/>
            </a:solidFill>
            <a:ln w="9525">
              <a:solidFill>
                <a:srgbClr val="000000"/>
              </a:solidFill>
              <a:miter lim="800000"/>
              <a:headEnd/>
              <a:tailEnd/>
            </a:ln>
            <a:effectLst/>
            <a:extLs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pPr algn="just"/>
              <a:r>
                <a:rPr lang="zh-CN" altLang="en-US">
                  <a:latin typeface="华文新魏" pitchFamily="2" charset="-122"/>
                  <a:ea typeface="华文新魏" pitchFamily="2" charset="-122"/>
                </a:rPr>
                <a:t>线程</a:t>
              </a:r>
              <a:r>
                <a:rPr lang="en-US" altLang="zh-CN">
                  <a:latin typeface="华文新魏" pitchFamily="2" charset="-122"/>
                  <a:ea typeface="华文新魏" pitchFamily="2" charset="-122"/>
                </a:rPr>
                <a:t>1</a:t>
              </a:r>
            </a:p>
            <a:p>
              <a:endParaRPr lang="en-US" altLang="zh-CN">
                <a:latin typeface="华文新魏" pitchFamily="2" charset="-122"/>
                <a:ea typeface="华文新魏" pitchFamily="2" charset="-122"/>
              </a:endParaRPr>
            </a:p>
          </p:txBody>
        </p:sp>
        <p:sp>
          <p:nvSpPr>
            <p:cNvPr id="24" name="Text Box 44"/>
            <p:cNvSpPr txBox="1">
              <a:spLocks noChangeArrowheads="1"/>
            </p:cNvSpPr>
            <p:nvPr/>
          </p:nvSpPr>
          <p:spPr bwMode="auto">
            <a:xfrm>
              <a:off x="2856" y="3260"/>
              <a:ext cx="591" cy="402"/>
            </a:xfrm>
            <a:prstGeom prst="rec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pPr algn="just"/>
              <a:r>
                <a:rPr lang="zh-CN" altLang="en-US">
                  <a:latin typeface="华文新魏" pitchFamily="2" charset="-122"/>
                  <a:ea typeface="华文新魏" pitchFamily="2" charset="-122"/>
                </a:rPr>
                <a:t>线程</a:t>
              </a:r>
              <a:r>
                <a:rPr lang="en-US" altLang="zh-CN">
                  <a:latin typeface="华文新魏" pitchFamily="2" charset="-122"/>
                  <a:ea typeface="华文新魏" pitchFamily="2" charset="-122"/>
                </a:rPr>
                <a:t>1</a:t>
              </a:r>
            </a:p>
            <a:p>
              <a:endParaRPr lang="en-US" altLang="zh-CN">
                <a:latin typeface="华文新魏" pitchFamily="2" charset="-122"/>
                <a:ea typeface="华文新魏" pitchFamily="2" charset="-122"/>
              </a:endParaRPr>
            </a:p>
          </p:txBody>
        </p:sp>
        <p:sp>
          <p:nvSpPr>
            <p:cNvPr id="25" name="Text Box 45"/>
            <p:cNvSpPr txBox="1">
              <a:spLocks noChangeArrowheads="1"/>
            </p:cNvSpPr>
            <p:nvPr/>
          </p:nvSpPr>
          <p:spPr bwMode="auto">
            <a:xfrm>
              <a:off x="3565" y="1519"/>
              <a:ext cx="592" cy="2143"/>
            </a:xfrm>
            <a:prstGeom prst="rect">
              <a:avLst/>
            </a:prstGeom>
            <a:solidFill>
              <a:srgbClr val="FFCC66"/>
            </a:solidFill>
            <a:ln w="19050">
              <a:solidFill>
                <a:srgbClr val="000000"/>
              </a:solidFill>
              <a:miter lim="800000"/>
              <a:headEnd/>
              <a:tailEnd/>
            </a:ln>
            <a:effectLst/>
            <a:extLs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pPr algn="just"/>
              <a:r>
                <a:rPr lang="zh-CN" altLang="en-US">
                  <a:latin typeface="华文新魏" pitchFamily="2" charset="-122"/>
                  <a:ea typeface="华文新魏" pitchFamily="2" charset="-122"/>
                </a:rPr>
                <a:t>线程</a:t>
              </a:r>
            </a:p>
            <a:p>
              <a:pPr algn="just"/>
              <a:r>
                <a:rPr lang="zh-CN" altLang="en-US">
                  <a:latin typeface="华文新魏" pitchFamily="2" charset="-122"/>
                  <a:ea typeface="华文新魏" pitchFamily="2" charset="-122"/>
                </a:rPr>
                <a:t>控制块</a:t>
              </a:r>
            </a:p>
            <a:p>
              <a:pPr algn="just"/>
              <a:endParaRPr lang="zh-CN" altLang="en-US">
                <a:latin typeface="华文新魏" pitchFamily="2" charset="-122"/>
                <a:ea typeface="华文新魏" pitchFamily="2" charset="-122"/>
              </a:endParaRPr>
            </a:p>
            <a:p>
              <a:pPr algn="just"/>
              <a:endParaRPr lang="zh-CN" altLang="en-US">
                <a:latin typeface="华文新魏" pitchFamily="2" charset="-122"/>
                <a:ea typeface="华文新魏" pitchFamily="2" charset="-122"/>
              </a:endParaRPr>
            </a:p>
            <a:p>
              <a:pPr algn="just"/>
              <a:endParaRPr lang="zh-CN" altLang="en-US">
                <a:latin typeface="华文新魏" pitchFamily="2" charset="-122"/>
                <a:ea typeface="华文新魏" pitchFamily="2" charset="-122"/>
              </a:endParaRPr>
            </a:p>
            <a:p>
              <a:pPr algn="just"/>
              <a:endParaRPr lang="zh-CN" altLang="en-US">
                <a:latin typeface="华文新魏" pitchFamily="2" charset="-122"/>
                <a:ea typeface="华文新魏" pitchFamily="2" charset="-122"/>
              </a:endParaRPr>
            </a:p>
            <a:p>
              <a:pPr algn="just"/>
              <a:r>
                <a:rPr lang="en-US" altLang="zh-CN">
                  <a:latin typeface="Times New Roman"/>
                  <a:ea typeface="华文新魏" pitchFamily="2" charset="-122"/>
                </a:rPr>
                <a:t>…</a:t>
              </a:r>
              <a:endParaRPr lang="en-US" altLang="zh-CN">
                <a:latin typeface="华文新魏" pitchFamily="2" charset="-122"/>
                <a:ea typeface="华文新魏" pitchFamily="2" charset="-122"/>
              </a:endParaRPr>
            </a:p>
            <a:p>
              <a:pPr algn="just"/>
              <a:endParaRPr lang="en-US" altLang="zh-CN">
                <a:latin typeface="华文新魏" pitchFamily="2" charset="-122"/>
                <a:ea typeface="华文新魏" pitchFamily="2" charset="-122"/>
              </a:endParaRPr>
            </a:p>
            <a:p>
              <a:pPr algn="just"/>
              <a:endParaRPr lang="en-US" altLang="zh-CN">
                <a:latin typeface="华文新魏" pitchFamily="2" charset="-122"/>
                <a:ea typeface="华文新魏" pitchFamily="2" charset="-122"/>
              </a:endParaRPr>
            </a:p>
            <a:p>
              <a:pPr algn="just"/>
              <a:endParaRPr lang="en-US" altLang="zh-CN">
                <a:latin typeface="华文新魏" pitchFamily="2" charset="-122"/>
                <a:ea typeface="华文新魏" pitchFamily="2" charset="-122"/>
              </a:endParaRPr>
            </a:p>
            <a:p>
              <a:pPr algn="just"/>
              <a:endParaRPr lang="en-US" altLang="zh-CN">
                <a:latin typeface="华文新魏" pitchFamily="2" charset="-122"/>
                <a:ea typeface="华文新魏" pitchFamily="2" charset="-122"/>
              </a:endParaRPr>
            </a:p>
            <a:p>
              <a:endParaRPr lang="en-US" altLang="zh-CN">
                <a:latin typeface="华文新魏" pitchFamily="2" charset="-122"/>
                <a:ea typeface="华文新魏" pitchFamily="2" charset="-122"/>
              </a:endParaRPr>
            </a:p>
          </p:txBody>
        </p:sp>
        <p:sp>
          <p:nvSpPr>
            <p:cNvPr id="26" name="Text Box 46"/>
            <p:cNvSpPr txBox="1">
              <a:spLocks noChangeArrowheads="1"/>
            </p:cNvSpPr>
            <p:nvPr/>
          </p:nvSpPr>
          <p:spPr bwMode="auto">
            <a:xfrm>
              <a:off x="2856" y="3260"/>
              <a:ext cx="591" cy="402"/>
            </a:xfrm>
            <a:prstGeom prst="rect">
              <a:avLst/>
            </a:prstGeom>
            <a:solidFill>
              <a:srgbClr val="FFCC66"/>
            </a:solidFill>
            <a:ln w="9525">
              <a:solidFill>
                <a:srgbClr val="000000"/>
              </a:solidFill>
              <a:miter lim="800000"/>
              <a:headEnd/>
              <a:tailEnd/>
            </a:ln>
            <a:effectLst/>
            <a:extLs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pPr algn="just"/>
              <a:r>
                <a:rPr lang="zh-CN" altLang="en-US">
                  <a:latin typeface="华文新魏" pitchFamily="2" charset="-122"/>
                  <a:ea typeface="华文新魏" pitchFamily="2" charset="-122"/>
                </a:rPr>
                <a:t>线程</a:t>
              </a:r>
              <a:r>
                <a:rPr lang="en-US" altLang="zh-CN">
                  <a:latin typeface="华文新魏" pitchFamily="2" charset="-122"/>
                  <a:ea typeface="华文新魏" pitchFamily="2" charset="-122"/>
                </a:rPr>
                <a:t>2</a:t>
              </a:r>
            </a:p>
            <a:p>
              <a:endParaRPr lang="en-US" altLang="zh-CN">
                <a:latin typeface="华文新魏" pitchFamily="2" charset="-122"/>
                <a:ea typeface="华文新魏" pitchFamily="2" charset="-122"/>
              </a:endParaRPr>
            </a:p>
          </p:txBody>
        </p:sp>
        <p:sp>
          <p:nvSpPr>
            <p:cNvPr id="27" name="Text Box 47"/>
            <p:cNvSpPr txBox="1">
              <a:spLocks noChangeArrowheads="1"/>
            </p:cNvSpPr>
            <p:nvPr/>
          </p:nvSpPr>
          <p:spPr bwMode="auto">
            <a:xfrm>
              <a:off x="3565" y="3260"/>
              <a:ext cx="592" cy="402"/>
            </a:xfrm>
            <a:prstGeom prst="rec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pPr algn="just"/>
              <a:r>
                <a:rPr lang="zh-CN" altLang="en-US">
                  <a:latin typeface="华文新魏" pitchFamily="2" charset="-122"/>
                  <a:ea typeface="华文新魏" pitchFamily="2" charset="-122"/>
                </a:rPr>
                <a:t>线程</a:t>
              </a:r>
              <a:r>
                <a:rPr lang="en-US" altLang="zh-CN">
                  <a:latin typeface="华文新魏" pitchFamily="2" charset="-122"/>
                  <a:ea typeface="华文新魏" pitchFamily="2" charset="-122"/>
                </a:rPr>
                <a:t>1</a:t>
              </a:r>
            </a:p>
            <a:p>
              <a:endParaRPr lang="en-US" altLang="zh-CN">
                <a:latin typeface="华文新魏" pitchFamily="2" charset="-122"/>
                <a:ea typeface="华文新魏" pitchFamily="2" charset="-122"/>
              </a:endParaRPr>
            </a:p>
          </p:txBody>
        </p:sp>
        <p:sp>
          <p:nvSpPr>
            <p:cNvPr id="28" name="Text Box 48"/>
            <p:cNvSpPr txBox="1">
              <a:spLocks noChangeArrowheads="1"/>
            </p:cNvSpPr>
            <p:nvPr/>
          </p:nvSpPr>
          <p:spPr bwMode="auto">
            <a:xfrm>
              <a:off x="4275" y="1519"/>
              <a:ext cx="591" cy="2143"/>
            </a:xfrm>
            <a:prstGeom prst="rect">
              <a:avLst/>
            </a:prstGeom>
            <a:solidFill>
              <a:srgbClr val="FFCC66"/>
            </a:solidFill>
            <a:ln w="19050">
              <a:solidFill>
                <a:srgbClr val="000000"/>
              </a:solidFill>
              <a:miter lim="800000"/>
              <a:headEnd/>
              <a:tailEnd/>
            </a:ln>
            <a:effectLst/>
            <a:extLs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pPr algn="just"/>
              <a:r>
                <a:rPr lang="zh-CN" altLang="en-US">
                  <a:latin typeface="华文新魏" pitchFamily="2" charset="-122"/>
                  <a:ea typeface="华文新魏" pitchFamily="2" charset="-122"/>
                </a:rPr>
                <a:t>线程</a:t>
              </a:r>
            </a:p>
            <a:p>
              <a:pPr algn="just"/>
              <a:r>
                <a:rPr lang="zh-CN" altLang="en-US">
                  <a:latin typeface="华文新魏" pitchFamily="2" charset="-122"/>
                  <a:ea typeface="华文新魏" pitchFamily="2" charset="-122"/>
                </a:rPr>
                <a:t>控制块</a:t>
              </a:r>
            </a:p>
            <a:p>
              <a:pPr algn="just"/>
              <a:endParaRPr lang="zh-CN" altLang="en-US">
                <a:latin typeface="华文新魏" pitchFamily="2" charset="-122"/>
                <a:ea typeface="华文新魏" pitchFamily="2" charset="-122"/>
              </a:endParaRPr>
            </a:p>
            <a:p>
              <a:pPr algn="just"/>
              <a:endParaRPr lang="zh-CN" altLang="en-US">
                <a:latin typeface="华文新魏" pitchFamily="2" charset="-122"/>
                <a:ea typeface="华文新魏" pitchFamily="2" charset="-122"/>
              </a:endParaRPr>
            </a:p>
            <a:p>
              <a:pPr algn="just"/>
              <a:endParaRPr lang="zh-CN" altLang="en-US">
                <a:latin typeface="华文新魏" pitchFamily="2" charset="-122"/>
                <a:ea typeface="华文新魏" pitchFamily="2" charset="-122"/>
              </a:endParaRPr>
            </a:p>
            <a:p>
              <a:pPr algn="just"/>
              <a:r>
                <a:rPr lang="zh-CN" altLang="en-US">
                  <a:latin typeface="华文新魏" pitchFamily="2" charset="-122"/>
                  <a:ea typeface="华文新魏" pitchFamily="2" charset="-122"/>
                </a:rPr>
                <a:t>用户栈</a:t>
              </a:r>
            </a:p>
            <a:p>
              <a:pPr algn="just"/>
              <a:endParaRPr lang="zh-CN" altLang="en-US">
                <a:latin typeface="华文新魏" pitchFamily="2" charset="-122"/>
                <a:ea typeface="华文新魏" pitchFamily="2" charset="-122"/>
              </a:endParaRPr>
            </a:p>
            <a:p>
              <a:pPr algn="just"/>
              <a:r>
                <a:rPr lang="zh-CN" altLang="en-US">
                  <a:latin typeface="华文新魏" pitchFamily="2" charset="-122"/>
                  <a:ea typeface="华文新魏" pitchFamily="2" charset="-122"/>
                </a:rPr>
                <a:t>核心栈</a:t>
              </a:r>
            </a:p>
            <a:p>
              <a:pPr algn="just"/>
              <a:endParaRPr lang="zh-CN" altLang="en-US">
                <a:latin typeface="华文新魏" pitchFamily="2" charset="-122"/>
                <a:ea typeface="华文新魏" pitchFamily="2" charset="-122"/>
              </a:endParaRPr>
            </a:p>
            <a:p>
              <a:pPr algn="just"/>
              <a:endParaRPr lang="zh-CN" altLang="en-US">
                <a:latin typeface="华文新魏" pitchFamily="2" charset="-122"/>
                <a:ea typeface="华文新魏" pitchFamily="2" charset="-122"/>
              </a:endParaRPr>
            </a:p>
            <a:p>
              <a:endParaRPr lang="en-US" altLang="zh-CN">
                <a:latin typeface="华文新魏" pitchFamily="2" charset="-122"/>
                <a:ea typeface="华文新魏" pitchFamily="2" charset="-122"/>
              </a:endParaRPr>
            </a:p>
          </p:txBody>
        </p:sp>
        <p:sp>
          <p:nvSpPr>
            <p:cNvPr id="29" name="Text Box 49"/>
            <p:cNvSpPr txBox="1">
              <a:spLocks noChangeArrowheads="1"/>
            </p:cNvSpPr>
            <p:nvPr/>
          </p:nvSpPr>
          <p:spPr bwMode="auto">
            <a:xfrm>
              <a:off x="3565" y="3260"/>
              <a:ext cx="592" cy="402"/>
            </a:xfrm>
            <a:prstGeom prst="rect">
              <a:avLst/>
            </a:prstGeom>
            <a:solidFill>
              <a:srgbClr val="FFCC66"/>
            </a:solidFill>
            <a:ln w="9525">
              <a:solidFill>
                <a:srgbClr val="000000"/>
              </a:solidFill>
              <a:miter lim="800000"/>
              <a:headEnd/>
              <a:tailEnd/>
            </a:ln>
            <a:effectLst/>
            <a:extLs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pPr algn="just"/>
              <a:r>
                <a:rPr lang="zh-CN" altLang="en-US">
                  <a:latin typeface="华文新魏" pitchFamily="2" charset="-122"/>
                  <a:ea typeface="华文新魏" pitchFamily="2" charset="-122"/>
                </a:rPr>
                <a:t>线程</a:t>
              </a:r>
              <a:r>
                <a:rPr lang="en-US" altLang="zh-CN">
                  <a:latin typeface="华文新魏" pitchFamily="2" charset="-122"/>
                  <a:ea typeface="华文新魏" pitchFamily="2" charset="-122"/>
                </a:rPr>
                <a:t>i</a:t>
              </a:r>
            </a:p>
            <a:p>
              <a:endParaRPr lang="en-US" altLang="zh-CN">
                <a:latin typeface="华文新魏" pitchFamily="2" charset="-122"/>
                <a:ea typeface="华文新魏" pitchFamily="2" charset="-122"/>
              </a:endParaRPr>
            </a:p>
          </p:txBody>
        </p:sp>
        <p:sp>
          <p:nvSpPr>
            <p:cNvPr id="30" name="Text Box 50"/>
            <p:cNvSpPr txBox="1">
              <a:spLocks noChangeArrowheads="1"/>
            </p:cNvSpPr>
            <p:nvPr/>
          </p:nvSpPr>
          <p:spPr bwMode="auto">
            <a:xfrm>
              <a:off x="4275" y="3260"/>
              <a:ext cx="591" cy="402"/>
            </a:xfrm>
            <a:prstGeom prst="rect">
              <a:avLst/>
            </a:prstGeom>
            <a:solidFill>
              <a:srgbClr val="FFCC66"/>
            </a:solidFill>
            <a:ln w="9525">
              <a:solidFill>
                <a:srgbClr val="000000"/>
              </a:solidFill>
              <a:miter lim="800000"/>
              <a:headEnd/>
              <a:tailEnd/>
            </a:ln>
            <a:effectLst/>
            <a:extLs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pPr algn="just"/>
              <a:r>
                <a:rPr lang="zh-CN" altLang="en-US">
                  <a:latin typeface="华文新魏" pitchFamily="2" charset="-122"/>
                  <a:ea typeface="华文新魏" pitchFamily="2" charset="-122"/>
                </a:rPr>
                <a:t>线程</a:t>
              </a:r>
              <a:r>
                <a:rPr lang="en-US" altLang="zh-CN">
                  <a:latin typeface="华文新魏" pitchFamily="2" charset="-122"/>
                  <a:ea typeface="华文新魏" pitchFamily="2" charset="-122"/>
                </a:rPr>
                <a:t>n</a:t>
              </a:r>
            </a:p>
            <a:p>
              <a:endParaRPr lang="en-US" altLang="zh-CN">
                <a:latin typeface="华文新魏" pitchFamily="2" charset="-122"/>
                <a:ea typeface="华文新魏" pitchFamily="2" charset="-122"/>
              </a:endParaRPr>
            </a:p>
          </p:txBody>
        </p:sp>
        <p:sp>
          <p:nvSpPr>
            <p:cNvPr id="31" name="Line 51"/>
            <p:cNvSpPr>
              <a:spLocks noChangeShapeType="1"/>
            </p:cNvSpPr>
            <p:nvPr/>
          </p:nvSpPr>
          <p:spPr bwMode="auto">
            <a:xfrm>
              <a:off x="2146" y="2188"/>
              <a:ext cx="2720" cy="0"/>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p>
              <a:endParaRPr lang="zh-CN" altLang="en-US"/>
            </a:p>
          </p:txBody>
        </p:sp>
      </p:grpSp>
    </p:spTree>
    <p:extLst>
      <p:ext uri="{BB962C8B-B14F-4D97-AF65-F5344CB8AC3E}">
        <p14:creationId xmlns:p14="http://schemas.microsoft.com/office/powerpoint/2010/main" val="1226270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处理其调度的层次</a:t>
            </a:r>
            <a:endParaRPr lang="zh-CN" altLang="en-US" dirty="0"/>
          </a:p>
        </p:txBody>
      </p:sp>
      <p:sp>
        <p:nvSpPr>
          <p:cNvPr id="3" name="内容占位符 2"/>
          <p:cNvSpPr>
            <a:spLocks noGrp="1"/>
          </p:cNvSpPr>
          <p:nvPr>
            <p:ph idx="1"/>
          </p:nvPr>
        </p:nvSpPr>
        <p:spPr/>
        <p:txBody>
          <a:bodyPr/>
          <a:lstStyle/>
          <a:p>
            <a:r>
              <a:rPr lang="zh-CN" altLang="en-US" dirty="0" smtClean="0"/>
              <a:t>高级调度</a:t>
            </a:r>
            <a:endParaRPr lang="en-US" altLang="zh-CN" dirty="0" smtClean="0"/>
          </a:p>
          <a:p>
            <a:pPr lvl="1"/>
            <a:r>
              <a:rPr lang="zh-CN" altLang="en-US" dirty="0"/>
              <a:t>多</a:t>
            </a:r>
            <a:r>
              <a:rPr lang="zh-CN" altLang="en-US" dirty="0" smtClean="0"/>
              <a:t>道批处理系统，选择作业进入主存</a:t>
            </a:r>
            <a:endParaRPr lang="en-US" altLang="zh-CN" dirty="0"/>
          </a:p>
          <a:p>
            <a:pPr lvl="1"/>
            <a:r>
              <a:rPr lang="zh-CN" altLang="en-US" dirty="0" smtClean="0"/>
              <a:t>分时系统通常不需要</a:t>
            </a:r>
            <a:endParaRPr lang="en-US" altLang="zh-CN" dirty="0" smtClean="0"/>
          </a:p>
          <a:p>
            <a:r>
              <a:rPr lang="zh-CN" altLang="en-US" dirty="0"/>
              <a:t>中级</a:t>
            </a:r>
            <a:r>
              <a:rPr lang="zh-CN" altLang="en-US" dirty="0" smtClean="0"/>
              <a:t>调度</a:t>
            </a:r>
            <a:endParaRPr lang="en-US" altLang="zh-CN" dirty="0" smtClean="0"/>
          </a:p>
          <a:p>
            <a:pPr lvl="1"/>
            <a:r>
              <a:rPr lang="zh-CN" altLang="en-US" dirty="0" smtClean="0"/>
              <a:t>外存与内存中的进程对换</a:t>
            </a:r>
            <a:endParaRPr lang="en-US" altLang="zh-CN" dirty="0" smtClean="0"/>
          </a:p>
          <a:p>
            <a:pPr lvl="1"/>
            <a:r>
              <a:rPr lang="zh-CN" altLang="en-US" dirty="0" smtClean="0"/>
              <a:t>提高主存的利用率</a:t>
            </a:r>
            <a:endParaRPr lang="en-US" altLang="zh-CN" dirty="0" smtClean="0"/>
          </a:p>
          <a:p>
            <a:r>
              <a:rPr lang="zh-CN" altLang="en-US" dirty="0"/>
              <a:t>低级</a:t>
            </a:r>
            <a:r>
              <a:rPr lang="zh-CN" altLang="en-US" dirty="0" smtClean="0"/>
              <a:t>调度</a:t>
            </a:r>
            <a:endParaRPr lang="en-US" altLang="zh-CN" dirty="0" smtClean="0"/>
          </a:p>
          <a:p>
            <a:pPr lvl="1"/>
            <a:r>
              <a:rPr lang="zh-CN" altLang="en-US" dirty="0" smtClean="0"/>
              <a:t>就绪</a:t>
            </a:r>
            <a:r>
              <a:rPr lang="en-US" altLang="zh-CN" dirty="0" smtClean="0">
                <a:sym typeface="Wingdings" panose="05000000000000000000" pitchFamily="2" charset="2"/>
              </a:rPr>
              <a:t></a:t>
            </a:r>
            <a:r>
              <a:rPr lang="zh-CN" altLang="en-US" dirty="0" smtClean="0">
                <a:sym typeface="Wingdings" panose="05000000000000000000" pitchFamily="2" charset="2"/>
              </a:rPr>
              <a:t>运行</a:t>
            </a:r>
            <a:endParaRPr lang="en-US" altLang="zh-CN" dirty="0" smtClean="0">
              <a:sym typeface="Wingdings" panose="05000000000000000000" pitchFamily="2" charset="2"/>
            </a:endParaRPr>
          </a:p>
          <a:p>
            <a:pPr lvl="1"/>
            <a:r>
              <a:rPr lang="zh-CN" altLang="en-US" dirty="0" smtClean="0">
                <a:sym typeface="Wingdings" panose="05000000000000000000" pitchFamily="2" charset="2"/>
              </a:rPr>
              <a:t>操作系统必备</a:t>
            </a:r>
            <a:endParaRPr lang="en-US" altLang="zh-CN" dirty="0" smtClean="0"/>
          </a:p>
          <a:p>
            <a:pPr lvl="1"/>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pPr/>
              <a:t>2017/5/3</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62</a:t>
            </a:fld>
            <a:endParaRPr lang="zh-CN" altLang="en-US"/>
          </a:p>
        </p:txBody>
      </p:sp>
    </p:spTree>
    <p:extLst>
      <p:ext uri="{BB962C8B-B14F-4D97-AF65-F5344CB8AC3E}">
        <p14:creationId xmlns:p14="http://schemas.microsoft.com/office/powerpoint/2010/main" val="20015997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处理器的三级调度模型</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pPr/>
              <a:t>2017/5/3</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63</a:t>
            </a:fld>
            <a:endParaRPr lang="zh-CN" altLang="en-US"/>
          </a:p>
        </p:txBody>
      </p:sp>
      <p:grpSp>
        <p:nvGrpSpPr>
          <p:cNvPr id="6" name="Group 126"/>
          <p:cNvGrpSpPr>
            <a:grpSpLocks/>
          </p:cNvGrpSpPr>
          <p:nvPr/>
        </p:nvGrpSpPr>
        <p:grpSpPr bwMode="auto">
          <a:xfrm>
            <a:off x="2018225" y="1248071"/>
            <a:ext cx="8353300" cy="5473972"/>
            <a:chOff x="385" y="618"/>
            <a:chExt cx="5035" cy="3221"/>
          </a:xfrm>
        </p:grpSpPr>
        <p:grpSp>
          <p:nvGrpSpPr>
            <p:cNvPr id="7" name="Group 5"/>
            <p:cNvGrpSpPr>
              <a:grpSpLocks/>
            </p:cNvGrpSpPr>
            <p:nvPr/>
          </p:nvGrpSpPr>
          <p:grpSpPr bwMode="auto">
            <a:xfrm>
              <a:off x="2300" y="1159"/>
              <a:ext cx="1064" cy="233"/>
              <a:chOff x="3780" y="5028"/>
              <a:chExt cx="1800" cy="312"/>
            </a:xfrm>
          </p:grpSpPr>
          <p:sp>
            <p:nvSpPr>
              <p:cNvPr id="114" name="Line 6"/>
              <p:cNvSpPr>
                <a:spLocks noChangeShapeType="1"/>
              </p:cNvSpPr>
              <p:nvPr/>
            </p:nvSpPr>
            <p:spPr bwMode="auto">
              <a:xfrm>
                <a:off x="3780" y="5028"/>
                <a:ext cx="18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15" name="Line 7"/>
              <p:cNvSpPr>
                <a:spLocks noChangeShapeType="1"/>
              </p:cNvSpPr>
              <p:nvPr/>
            </p:nvSpPr>
            <p:spPr bwMode="auto">
              <a:xfrm>
                <a:off x="3780" y="5340"/>
                <a:ext cx="18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16" name="Line 8"/>
              <p:cNvSpPr>
                <a:spLocks noChangeShapeType="1"/>
              </p:cNvSpPr>
              <p:nvPr/>
            </p:nvSpPr>
            <p:spPr bwMode="auto">
              <a:xfrm>
                <a:off x="5580" y="5028"/>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17" name="Line 9"/>
              <p:cNvSpPr>
                <a:spLocks noChangeShapeType="1"/>
              </p:cNvSpPr>
              <p:nvPr/>
            </p:nvSpPr>
            <p:spPr bwMode="auto">
              <a:xfrm>
                <a:off x="5400" y="502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18" name="Line 10"/>
              <p:cNvSpPr>
                <a:spLocks noChangeShapeType="1"/>
              </p:cNvSpPr>
              <p:nvPr/>
            </p:nvSpPr>
            <p:spPr bwMode="auto">
              <a:xfrm>
                <a:off x="5220" y="502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19" name="Line 11"/>
              <p:cNvSpPr>
                <a:spLocks noChangeShapeType="1"/>
              </p:cNvSpPr>
              <p:nvPr/>
            </p:nvSpPr>
            <p:spPr bwMode="auto">
              <a:xfrm>
                <a:off x="5040" y="502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20" name="Line 12"/>
              <p:cNvSpPr>
                <a:spLocks noChangeShapeType="1"/>
              </p:cNvSpPr>
              <p:nvPr/>
            </p:nvSpPr>
            <p:spPr bwMode="auto">
              <a:xfrm>
                <a:off x="4860" y="502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21" name="Line 13"/>
              <p:cNvSpPr>
                <a:spLocks noChangeShapeType="1"/>
              </p:cNvSpPr>
              <p:nvPr/>
            </p:nvSpPr>
            <p:spPr bwMode="auto">
              <a:xfrm>
                <a:off x="4680" y="502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22" name="Line 14"/>
              <p:cNvSpPr>
                <a:spLocks noChangeShapeType="1"/>
              </p:cNvSpPr>
              <p:nvPr/>
            </p:nvSpPr>
            <p:spPr bwMode="auto">
              <a:xfrm>
                <a:off x="4500" y="502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23" name="Line 15"/>
              <p:cNvSpPr>
                <a:spLocks noChangeShapeType="1"/>
              </p:cNvSpPr>
              <p:nvPr/>
            </p:nvSpPr>
            <p:spPr bwMode="auto">
              <a:xfrm>
                <a:off x="4320" y="502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24" name="Line 16"/>
              <p:cNvSpPr>
                <a:spLocks noChangeShapeType="1"/>
              </p:cNvSpPr>
              <p:nvPr/>
            </p:nvSpPr>
            <p:spPr bwMode="auto">
              <a:xfrm>
                <a:off x="4140" y="502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25" name="Line 17"/>
              <p:cNvSpPr>
                <a:spLocks noChangeShapeType="1"/>
              </p:cNvSpPr>
              <p:nvPr/>
            </p:nvSpPr>
            <p:spPr bwMode="auto">
              <a:xfrm>
                <a:off x="3960" y="502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grpSp>
        <p:grpSp>
          <p:nvGrpSpPr>
            <p:cNvPr id="8" name="Group 18"/>
            <p:cNvGrpSpPr>
              <a:grpSpLocks/>
            </p:cNvGrpSpPr>
            <p:nvPr/>
          </p:nvGrpSpPr>
          <p:grpSpPr bwMode="auto">
            <a:xfrm>
              <a:off x="2300" y="1958"/>
              <a:ext cx="1064" cy="234"/>
              <a:chOff x="3780" y="5808"/>
              <a:chExt cx="1800" cy="312"/>
            </a:xfrm>
          </p:grpSpPr>
          <p:sp>
            <p:nvSpPr>
              <p:cNvPr id="102" name="Line 19"/>
              <p:cNvSpPr>
                <a:spLocks noChangeShapeType="1"/>
              </p:cNvSpPr>
              <p:nvPr/>
            </p:nvSpPr>
            <p:spPr bwMode="auto">
              <a:xfrm>
                <a:off x="3780" y="5808"/>
                <a:ext cx="18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03" name="Line 20"/>
              <p:cNvSpPr>
                <a:spLocks noChangeShapeType="1"/>
              </p:cNvSpPr>
              <p:nvPr/>
            </p:nvSpPr>
            <p:spPr bwMode="auto">
              <a:xfrm>
                <a:off x="3780" y="6120"/>
                <a:ext cx="18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04" name="Line 21"/>
              <p:cNvSpPr>
                <a:spLocks noChangeShapeType="1"/>
              </p:cNvSpPr>
              <p:nvPr/>
            </p:nvSpPr>
            <p:spPr bwMode="auto">
              <a:xfrm>
                <a:off x="3780" y="5808"/>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05" name="Line 22"/>
              <p:cNvSpPr>
                <a:spLocks noChangeShapeType="1"/>
              </p:cNvSpPr>
              <p:nvPr/>
            </p:nvSpPr>
            <p:spPr bwMode="auto">
              <a:xfrm>
                <a:off x="5400" y="580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06" name="Line 23"/>
              <p:cNvSpPr>
                <a:spLocks noChangeShapeType="1"/>
              </p:cNvSpPr>
              <p:nvPr/>
            </p:nvSpPr>
            <p:spPr bwMode="auto">
              <a:xfrm>
                <a:off x="5220" y="580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07" name="Line 24"/>
              <p:cNvSpPr>
                <a:spLocks noChangeShapeType="1"/>
              </p:cNvSpPr>
              <p:nvPr/>
            </p:nvSpPr>
            <p:spPr bwMode="auto">
              <a:xfrm>
                <a:off x="5040" y="580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08" name="Line 25"/>
              <p:cNvSpPr>
                <a:spLocks noChangeShapeType="1"/>
              </p:cNvSpPr>
              <p:nvPr/>
            </p:nvSpPr>
            <p:spPr bwMode="auto">
              <a:xfrm>
                <a:off x="4860" y="580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09" name="Line 26"/>
              <p:cNvSpPr>
                <a:spLocks noChangeShapeType="1"/>
              </p:cNvSpPr>
              <p:nvPr/>
            </p:nvSpPr>
            <p:spPr bwMode="auto">
              <a:xfrm>
                <a:off x="4680" y="580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10" name="Line 27"/>
              <p:cNvSpPr>
                <a:spLocks noChangeShapeType="1"/>
              </p:cNvSpPr>
              <p:nvPr/>
            </p:nvSpPr>
            <p:spPr bwMode="auto">
              <a:xfrm>
                <a:off x="4500" y="580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11" name="Line 28"/>
              <p:cNvSpPr>
                <a:spLocks noChangeShapeType="1"/>
              </p:cNvSpPr>
              <p:nvPr/>
            </p:nvSpPr>
            <p:spPr bwMode="auto">
              <a:xfrm>
                <a:off x="4320" y="580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12" name="Line 29"/>
              <p:cNvSpPr>
                <a:spLocks noChangeShapeType="1"/>
              </p:cNvSpPr>
              <p:nvPr/>
            </p:nvSpPr>
            <p:spPr bwMode="auto">
              <a:xfrm>
                <a:off x="4140" y="580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13" name="Line 30"/>
              <p:cNvSpPr>
                <a:spLocks noChangeShapeType="1"/>
              </p:cNvSpPr>
              <p:nvPr/>
            </p:nvSpPr>
            <p:spPr bwMode="auto">
              <a:xfrm>
                <a:off x="3960" y="580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grpSp>
        <p:grpSp>
          <p:nvGrpSpPr>
            <p:cNvPr id="9" name="Group 31"/>
            <p:cNvGrpSpPr>
              <a:grpSpLocks/>
            </p:cNvGrpSpPr>
            <p:nvPr/>
          </p:nvGrpSpPr>
          <p:grpSpPr bwMode="auto">
            <a:xfrm>
              <a:off x="2300" y="3474"/>
              <a:ext cx="1064" cy="233"/>
              <a:chOff x="3780" y="5808"/>
              <a:chExt cx="1800" cy="312"/>
            </a:xfrm>
          </p:grpSpPr>
          <p:sp>
            <p:nvSpPr>
              <p:cNvPr id="90" name="Line 32"/>
              <p:cNvSpPr>
                <a:spLocks noChangeShapeType="1"/>
              </p:cNvSpPr>
              <p:nvPr/>
            </p:nvSpPr>
            <p:spPr bwMode="auto">
              <a:xfrm>
                <a:off x="3780" y="5808"/>
                <a:ext cx="18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91" name="Line 33"/>
              <p:cNvSpPr>
                <a:spLocks noChangeShapeType="1"/>
              </p:cNvSpPr>
              <p:nvPr/>
            </p:nvSpPr>
            <p:spPr bwMode="auto">
              <a:xfrm>
                <a:off x="3780" y="6120"/>
                <a:ext cx="18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92" name="Line 34"/>
              <p:cNvSpPr>
                <a:spLocks noChangeShapeType="1"/>
              </p:cNvSpPr>
              <p:nvPr/>
            </p:nvSpPr>
            <p:spPr bwMode="auto">
              <a:xfrm>
                <a:off x="3780" y="5808"/>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93" name="Line 35"/>
              <p:cNvSpPr>
                <a:spLocks noChangeShapeType="1"/>
              </p:cNvSpPr>
              <p:nvPr/>
            </p:nvSpPr>
            <p:spPr bwMode="auto">
              <a:xfrm>
                <a:off x="5400" y="580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94" name="Line 36"/>
              <p:cNvSpPr>
                <a:spLocks noChangeShapeType="1"/>
              </p:cNvSpPr>
              <p:nvPr/>
            </p:nvSpPr>
            <p:spPr bwMode="auto">
              <a:xfrm>
                <a:off x="5220" y="580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95" name="Line 37"/>
              <p:cNvSpPr>
                <a:spLocks noChangeShapeType="1"/>
              </p:cNvSpPr>
              <p:nvPr/>
            </p:nvSpPr>
            <p:spPr bwMode="auto">
              <a:xfrm>
                <a:off x="5040" y="580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96" name="Line 38"/>
              <p:cNvSpPr>
                <a:spLocks noChangeShapeType="1"/>
              </p:cNvSpPr>
              <p:nvPr/>
            </p:nvSpPr>
            <p:spPr bwMode="auto">
              <a:xfrm>
                <a:off x="4860" y="580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97" name="Line 39"/>
              <p:cNvSpPr>
                <a:spLocks noChangeShapeType="1"/>
              </p:cNvSpPr>
              <p:nvPr/>
            </p:nvSpPr>
            <p:spPr bwMode="auto">
              <a:xfrm>
                <a:off x="4680" y="580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98" name="Line 40"/>
              <p:cNvSpPr>
                <a:spLocks noChangeShapeType="1"/>
              </p:cNvSpPr>
              <p:nvPr/>
            </p:nvSpPr>
            <p:spPr bwMode="auto">
              <a:xfrm>
                <a:off x="4500" y="580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99" name="Line 41"/>
              <p:cNvSpPr>
                <a:spLocks noChangeShapeType="1"/>
              </p:cNvSpPr>
              <p:nvPr/>
            </p:nvSpPr>
            <p:spPr bwMode="auto">
              <a:xfrm>
                <a:off x="4320" y="580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00" name="Line 42"/>
              <p:cNvSpPr>
                <a:spLocks noChangeShapeType="1"/>
              </p:cNvSpPr>
              <p:nvPr/>
            </p:nvSpPr>
            <p:spPr bwMode="auto">
              <a:xfrm>
                <a:off x="4140" y="580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01" name="Line 43"/>
              <p:cNvSpPr>
                <a:spLocks noChangeShapeType="1"/>
              </p:cNvSpPr>
              <p:nvPr/>
            </p:nvSpPr>
            <p:spPr bwMode="auto">
              <a:xfrm>
                <a:off x="3960" y="580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grpSp>
        <p:grpSp>
          <p:nvGrpSpPr>
            <p:cNvPr id="10" name="Group 44"/>
            <p:cNvGrpSpPr>
              <a:grpSpLocks/>
            </p:cNvGrpSpPr>
            <p:nvPr/>
          </p:nvGrpSpPr>
          <p:grpSpPr bwMode="auto">
            <a:xfrm>
              <a:off x="2300" y="2674"/>
              <a:ext cx="1064" cy="233"/>
              <a:chOff x="3780" y="5808"/>
              <a:chExt cx="1800" cy="312"/>
            </a:xfrm>
          </p:grpSpPr>
          <p:sp>
            <p:nvSpPr>
              <p:cNvPr id="78" name="Line 45"/>
              <p:cNvSpPr>
                <a:spLocks noChangeShapeType="1"/>
              </p:cNvSpPr>
              <p:nvPr/>
            </p:nvSpPr>
            <p:spPr bwMode="auto">
              <a:xfrm>
                <a:off x="3780" y="5808"/>
                <a:ext cx="18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79" name="Line 46"/>
              <p:cNvSpPr>
                <a:spLocks noChangeShapeType="1"/>
              </p:cNvSpPr>
              <p:nvPr/>
            </p:nvSpPr>
            <p:spPr bwMode="auto">
              <a:xfrm>
                <a:off x="3780" y="6120"/>
                <a:ext cx="18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80" name="Line 47"/>
              <p:cNvSpPr>
                <a:spLocks noChangeShapeType="1"/>
              </p:cNvSpPr>
              <p:nvPr/>
            </p:nvSpPr>
            <p:spPr bwMode="auto">
              <a:xfrm>
                <a:off x="3780" y="5808"/>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81" name="Line 48"/>
              <p:cNvSpPr>
                <a:spLocks noChangeShapeType="1"/>
              </p:cNvSpPr>
              <p:nvPr/>
            </p:nvSpPr>
            <p:spPr bwMode="auto">
              <a:xfrm>
                <a:off x="5400" y="580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82" name="Line 49"/>
              <p:cNvSpPr>
                <a:spLocks noChangeShapeType="1"/>
              </p:cNvSpPr>
              <p:nvPr/>
            </p:nvSpPr>
            <p:spPr bwMode="auto">
              <a:xfrm>
                <a:off x="5220" y="580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83" name="Line 50"/>
              <p:cNvSpPr>
                <a:spLocks noChangeShapeType="1"/>
              </p:cNvSpPr>
              <p:nvPr/>
            </p:nvSpPr>
            <p:spPr bwMode="auto">
              <a:xfrm>
                <a:off x="5040" y="580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84" name="Line 51"/>
              <p:cNvSpPr>
                <a:spLocks noChangeShapeType="1"/>
              </p:cNvSpPr>
              <p:nvPr/>
            </p:nvSpPr>
            <p:spPr bwMode="auto">
              <a:xfrm>
                <a:off x="4860" y="580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85" name="Line 52"/>
              <p:cNvSpPr>
                <a:spLocks noChangeShapeType="1"/>
              </p:cNvSpPr>
              <p:nvPr/>
            </p:nvSpPr>
            <p:spPr bwMode="auto">
              <a:xfrm>
                <a:off x="4680" y="580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86" name="Line 53"/>
              <p:cNvSpPr>
                <a:spLocks noChangeShapeType="1"/>
              </p:cNvSpPr>
              <p:nvPr/>
            </p:nvSpPr>
            <p:spPr bwMode="auto">
              <a:xfrm>
                <a:off x="4500" y="580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87" name="Line 54"/>
              <p:cNvSpPr>
                <a:spLocks noChangeShapeType="1"/>
              </p:cNvSpPr>
              <p:nvPr/>
            </p:nvSpPr>
            <p:spPr bwMode="auto">
              <a:xfrm>
                <a:off x="4320" y="580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88" name="Line 55"/>
              <p:cNvSpPr>
                <a:spLocks noChangeShapeType="1"/>
              </p:cNvSpPr>
              <p:nvPr/>
            </p:nvSpPr>
            <p:spPr bwMode="auto">
              <a:xfrm>
                <a:off x="4140" y="580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89" name="Line 56"/>
              <p:cNvSpPr>
                <a:spLocks noChangeShapeType="1"/>
              </p:cNvSpPr>
              <p:nvPr/>
            </p:nvSpPr>
            <p:spPr bwMode="auto">
              <a:xfrm>
                <a:off x="3960" y="580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grpSp>
        <p:sp>
          <p:nvSpPr>
            <p:cNvPr id="11" name="Text Box 57"/>
            <p:cNvSpPr txBox="1">
              <a:spLocks noChangeArrowheads="1"/>
            </p:cNvSpPr>
            <p:nvPr/>
          </p:nvSpPr>
          <p:spPr bwMode="auto">
            <a:xfrm>
              <a:off x="4109" y="1042"/>
              <a:ext cx="531" cy="583"/>
            </a:xfrm>
            <a:prstGeom prst="rect">
              <a:avLst/>
            </a:prstGeom>
            <a:solidFill>
              <a:srgbClr val="FFCC66"/>
            </a:solidFill>
            <a:ln w="19050">
              <a:miter lim="800000"/>
              <a:headEnd/>
              <a:tailEnd/>
            </a:ln>
            <a:effectLst/>
            <a:scene3d>
              <a:camera prst="legacyObliqueTopRight"/>
              <a:lightRig rig="legacyFlat3" dir="b"/>
            </a:scene3d>
            <a:sp3d extrusionH="176200" prstMaterial="legacyMetal">
              <a:bevelT w="13500" h="13500" prst="angle"/>
              <a:bevelB w="13500" h="13500" prst="angle"/>
              <a:extrusionClr>
                <a:srgbClr val="FFCC66"/>
              </a:extrusionClr>
            </a:sp3d>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lIns="0" tIns="118800" rIns="0">
              <a:flatTx/>
            </a:bodyPr>
            <a:lstStyle/>
            <a:p>
              <a:r>
                <a:rPr lang="zh-CN" altLang="en-US" sz="2000">
                  <a:solidFill>
                    <a:schemeClr val="tx2"/>
                  </a:solidFill>
                  <a:latin typeface="华文新魏" pitchFamily="2" charset="-122"/>
                  <a:ea typeface="华文新魏" pitchFamily="2" charset="-122"/>
                </a:rPr>
                <a:t>处理器</a:t>
              </a:r>
            </a:p>
          </p:txBody>
        </p:sp>
        <p:sp>
          <p:nvSpPr>
            <p:cNvPr id="12" name="Line 58"/>
            <p:cNvSpPr>
              <a:spLocks noChangeShapeType="1"/>
            </p:cNvSpPr>
            <p:nvPr/>
          </p:nvSpPr>
          <p:spPr bwMode="auto">
            <a:xfrm>
              <a:off x="3364" y="1220"/>
              <a:ext cx="745" cy="0"/>
            </a:xfrm>
            <a:prstGeom prst="line">
              <a:avLst/>
            </a:prstGeom>
            <a:noFill/>
            <a:ln w="19050">
              <a:solidFill>
                <a:srgbClr val="000000"/>
              </a:solidFill>
              <a:prstDash val="sysDot"/>
              <a:round/>
              <a:headEnd/>
              <a:tailEnd type="triangle" w="sm" len="me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3" name="Text Box 59"/>
            <p:cNvSpPr txBox="1">
              <a:spLocks noChangeArrowheads="1"/>
            </p:cNvSpPr>
            <p:nvPr/>
          </p:nvSpPr>
          <p:spPr bwMode="auto">
            <a:xfrm>
              <a:off x="3410" y="987"/>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zh-CN" altLang="en-US" sz="2000" dirty="0">
                  <a:solidFill>
                    <a:srgbClr val="FF0000"/>
                  </a:solidFill>
                  <a:latin typeface="华文新魏" pitchFamily="2" charset="-122"/>
                  <a:ea typeface="华文新魏" pitchFamily="2" charset="-122"/>
                </a:rPr>
                <a:t>低级调度</a:t>
              </a:r>
            </a:p>
          </p:txBody>
        </p:sp>
        <p:sp>
          <p:nvSpPr>
            <p:cNvPr id="14" name="Line 60"/>
            <p:cNvSpPr>
              <a:spLocks noChangeShapeType="1"/>
            </p:cNvSpPr>
            <p:nvPr/>
          </p:nvSpPr>
          <p:spPr bwMode="auto">
            <a:xfrm>
              <a:off x="1439" y="1327"/>
              <a:ext cx="8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5" name="Text Box 61"/>
            <p:cNvSpPr txBox="1">
              <a:spLocks noChangeArrowheads="1"/>
            </p:cNvSpPr>
            <p:nvPr/>
          </p:nvSpPr>
          <p:spPr bwMode="auto">
            <a:xfrm>
              <a:off x="1292" y="718"/>
              <a:ext cx="615"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zh-CN" altLang="en-US" sz="2000" dirty="0">
                  <a:solidFill>
                    <a:srgbClr val="FF0000"/>
                  </a:solidFill>
                  <a:latin typeface="华文新魏" pitchFamily="2" charset="-122"/>
                  <a:ea typeface="华文新魏" pitchFamily="2" charset="-122"/>
                </a:rPr>
                <a:t>高级调度</a:t>
              </a:r>
            </a:p>
          </p:txBody>
        </p:sp>
        <p:sp>
          <p:nvSpPr>
            <p:cNvPr id="16" name="Line 62"/>
            <p:cNvSpPr>
              <a:spLocks noChangeShapeType="1"/>
            </p:cNvSpPr>
            <p:nvPr/>
          </p:nvSpPr>
          <p:spPr bwMode="auto">
            <a:xfrm>
              <a:off x="4676" y="1327"/>
              <a:ext cx="744"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7" name="Text Box 63"/>
            <p:cNvSpPr txBox="1">
              <a:spLocks noChangeArrowheads="1"/>
            </p:cNvSpPr>
            <p:nvPr/>
          </p:nvSpPr>
          <p:spPr bwMode="auto">
            <a:xfrm>
              <a:off x="5030" y="1039"/>
              <a:ext cx="3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zh-CN" altLang="en-US" sz="2000">
                  <a:solidFill>
                    <a:schemeClr val="tx2"/>
                  </a:solidFill>
                  <a:latin typeface="华文新魏" pitchFamily="2" charset="-122"/>
                  <a:ea typeface="华文新魏" pitchFamily="2" charset="-122"/>
                </a:rPr>
                <a:t>完成</a:t>
              </a:r>
            </a:p>
          </p:txBody>
        </p:sp>
        <p:sp>
          <p:nvSpPr>
            <p:cNvPr id="18" name="Line 64"/>
            <p:cNvSpPr>
              <a:spLocks noChangeShapeType="1"/>
            </p:cNvSpPr>
            <p:nvPr/>
          </p:nvSpPr>
          <p:spPr bwMode="auto">
            <a:xfrm>
              <a:off x="4684" y="1482"/>
              <a:ext cx="2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19" name="Line 65"/>
            <p:cNvSpPr>
              <a:spLocks noChangeShapeType="1"/>
            </p:cNvSpPr>
            <p:nvPr/>
          </p:nvSpPr>
          <p:spPr bwMode="auto">
            <a:xfrm>
              <a:off x="4959" y="1468"/>
              <a:ext cx="0" cy="213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grpSp>
          <p:nvGrpSpPr>
            <p:cNvPr id="20" name="Group 66"/>
            <p:cNvGrpSpPr>
              <a:grpSpLocks/>
            </p:cNvGrpSpPr>
            <p:nvPr/>
          </p:nvGrpSpPr>
          <p:grpSpPr bwMode="auto">
            <a:xfrm>
              <a:off x="1974" y="618"/>
              <a:ext cx="2978" cy="233"/>
              <a:chOff x="5580" y="4872"/>
              <a:chExt cx="900" cy="312"/>
            </a:xfrm>
          </p:grpSpPr>
          <p:sp>
            <p:nvSpPr>
              <p:cNvPr id="76" name="Line 67"/>
              <p:cNvSpPr>
                <a:spLocks noChangeShapeType="1"/>
              </p:cNvSpPr>
              <p:nvPr/>
            </p:nvSpPr>
            <p:spPr bwMode="auto">
              <a:xfrm>
                <a:off x="5580" y="5184"/>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77" name="Text Box 68"/>
              <p:cNvSpPr txBox="1">
                <a:spLocks noChangeArrowheads="1"/>
              </p:cNvSpPr>
              <p:nvPr/>
            </p:nvSpPr>
            <p:spPr bwMode="auto">
              <a:xfrm>
                <a:off x="5760" y="4872"/>
                <a:ext cx="5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zh-CN" altLang="en-US" sz="2000" dirty="0">
                    <a:solidFill>
                      <a:schemeClr val="tx2"/>
                    </a:solidFill>
                    <a:latin typeface="华文新魏" pitchFamily="2" charset="-122"/>
                    <a:ea typeface="华文新魏" pitchFamily="2" charset="-122"/>
                  </a:rPr>
                  <a:t>超时</a:t>
                </a:r>
              </a:p>
            </p:txBody>
          </p:sp>
        </p:grpSp>
        <p:sp>
          <p:nvSpPr>
            <p:cNvPr id="21" name="Text Box 69"/>
            <p:cNvSpPr txBox="1">
              <a:spLocks noChangeArrowheads="1"/>
            </p:cNvSpPr>
            <p:nvPr/>
          </p:nvSpPr>
          <p:spPr bwMode="auto">
            <a:xfrm>
              <a:off x="2300" y="1725"/>
              <a:ext cx="10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zh-CN" altLang="en-US" sz="2000">
                  <a:solidFill>
                    <a:schemeClr val="tx2"/>
                  </a:solidFill>
                  <a:latin typeface="华文新魏" pitchFamily="2" charset="-122"/>
                  <a:ea typeface="华文新魏" pitchFamily="2" charset="-122"/>
                </a:rPr>
                <a:t>挂起就绪队列</a:t>
              </a:r>
            </a:p>
          </p:txBody>
        </p:sp>
        <p:sp>
          <p:nvSpPr>
            <p:cNvPr id="22" name="Text Box 70"/>
            <p:cNvSpPr txBox="1">
              <a:spLocks noChangeArrowheads="1"/>
            </p:cNvSpPr>
            <p:nvPr/>
          </p:nvSpPr>
          <p:spPr bwMode="auto">
            <a:xfrm>
              <a:off x="2300" y="2441"/>
              <a:ext cx="10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zh-CN" altLang="en-US" sz="2000">
                  <a:solidFill>
                    <a:schemeClr val="tx2"/>
                  </a:solidFill>
                  <a:latin typeface="华文新魏" pitchFamily="2" charset="-122"/>
                  <a:ea typeface="华文新魏" pitchFamily="2" charset="-122"/>
                </a:rPr>
                <a:t>挂起等待队列</a:t>
              </a:r>
            </a:p>
          </p:txBody>
        </p:sp>
        <p:sp>
          <p:nvSpPr>
            <p:cNvPr id="23" name="Text Box 71"/>
            <p:cNvSpPr txBox="1">
              <a:spLocks noChangeArrowheads="1"/>
            </p:cNvSpPr>
            <p:nvPr/>
          </p:nvSpPr>
          <p:spPr bwMode="auto">
            <a:xfrm>
              <a:off x="2300" y="3212"/>
              <a:ext cx="10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zh-CN" altLang="en-US" sz="2000">
                  <a:solidFill>
                    <a:schemeClr val="tx2"/>
                  </a:solidFill>
                  <a:latin typeface="华文新魏" pitchFamily="2" charset="-122"/>
                  <a:ea typeface="华文新魏" pitchFamily="2" charset="-122"/>
                </a:rPr>
                <a:t>等待队列</a:t>
              </a:r>
            </a:p>
          </p:txBody>
        </p:sp>
        <p:sp>
          <p:nvSpPr>
            <p:cNvPr id="24" name="Text Box 72"/>
            <p:cNvSpPr txBox="1">
              <a:spLocks noChangeArrowheads="1"/>
            </p:cNvSpPr>
            <p:nvPr/>
          </p:nvSpPr>
          <p:spPr bwMode="auto">
            <a:xfrm>
              <a:off x="2300" y="925"/>
              <a:ext cx="106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zh-CN" altLang="en-US" sz="2000">
                  <a:solidFill>
                    <a:schemeClr val="tx2"/>
                  </a:solidFill>
                  <a:latin typeface="华文新魏" pitchFamily="2" charset="-122"/>
                  <a:ea typeface="华文新魏" pitchFamily="2" charset="-122"/>
                </a:rPr>
                <a:t>就绪队列</a:t>
              </a:r>
            </a:p>
          </p:txBody>
        </p:sp>
        <p:grpSp>
          <p:nvGrpSpPr>
            <p:cNvPr id="25" name="Group 73"/>
            <p:cNvGrpSpPr>
              <a:grpSpLocks/>
            </p:cNvGrpSpPr>
            <p:nvPr/>
          </p:nvGrpSpPr>
          <p:grpSpPr bwMode="auto">
            <a:xfrm>
              <a:off x="3371" y="1713"/>
              <a:ext cx="243" cy="295"/>
              <a:chOff x="5580" y="4872"/>
              <a:chExt cx="900" cy="312"/>
            </a:xfrm>
          </p:grpSpPr>
          <p:sp>
            <p:nvSpPr>
              <p:cNvPr id="74" name="Line 74"/>
              <p:cNvSpPr>
                <a:spLocks noChangeShapeType="1"/>
              </p:cNvSpPr>
              <p:nvPr/>
            </p:nvSpPr>
            <p:spPr bwMode="auto">
              <a:xfrm>
                <a:off x="5580" y="5184"/>
                <a:ext cx="900" cy="0"/>
              </a:xfrm>
              <a:prstGeom prst="line">
                <a:avLst/>
              </a:prstGeom>
              <a:noFill/>
              <a:ln w="19050">
                <a:solidFill>
                  <a:srgbClr val="000000"/>
                </a:solidFill>
                <a:round/>
                <a:headEnd type="triangle" w="sm" len="me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75" name="Text Box 75"/>
              <p:cNvSpPr txBox="1">
                <a:spLocks noChangeArrowheads="1"/>
              </p:cNvSpPr>
              <p:nvPr/>
            </p:nvSpPr>
            <p:spPr bwMode="auto">
              <a:xfrm>
                <a:off x="5760" y="4872"/>
                <a:ext cx="5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zh-CN" altLang="zh-CN" sz="2000">
                  <a:solidFill>
                    <a:schemeClr val="tx2"/>
                  </a:solidFill>
                  <a:latin typeface="华文新魏" pitchFamily="2" charset="-122"/>
                  <a:ea typeface="华文新魏" pitchFamily="2" charset="-122"/>
                </a:endParaRPr>
              </a:p>
            </p:txBody>
          </p:sp>
        </p:grpSp>
        <p:grpSp>
          <p:nvGrpSpPr>
            <p:cNvPr id="26" name="Group 76"/>
            <p:cNvGrpSpPr>
              <a:grpSpLocks/>
            </p:cNvGrpSpPr>
            <p:nvPr/>
          </p:nvGrpSpPr>
          <p:grpSpPr bwMode="auto">
            <a:xfrm>
              <a:off x="3364" y="3351"/>
              <a:ext cx="1595" cy="233"/>
              <a:chOff x="5580" y="4872"/>
              <a:chExt cx="900" cy="312"/>
            </a:xfrm>
          </p:grpSpPr>
          <p:sp>
            <p:nvSpPr>
              <p:cNvPr id="72" name="Line 77"/>
              <p:cNvSpPr>
                <a:spLocks noChangeShapeType="1"/>
              </p:cNvSpPr>
              <p:nvPr/>
            </p:nvSpPr>
            <p:spPr bwMode="auto">
              <a:xfrm>
                <a:off x="5580" y="5184"/>
                <a:ext cx="900" cy="0"/>
              </a:xfrm>
              <a:prstGeom prst="line">
                <a:avLst/>
              </a:prstGeom>
              <a:noFill/>
              <a:ln w="19050">
                <a:solidFill>
                  <a:srgbClr val="000000"/>
                </a:solidFill>
                <a:round/>
                <a:headEnd type="triangle" w="sm" len="me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73" name="Text Box 78"/>
              <p:cNvSpPr txBox="1">
                <a:spLocks noChangeArrowheads="1"/>
              </p:cNvSpPr>
              <p:nvPr/>
            </p:nvSpPr>
            <p:spPr bwMode="auto">
              <a:xfrm>
                <a:off x="5760" y="4872"/>
                <a:ext cx="5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zh-CN" altLang="en-US" sz="2000">
                    <a:solidFill>
                      <a:schemeClr val="tx2"/>
                    </a:solidFill>
                    <a:latin typeface="华文新魏" pitchFamily="2" charset="-122"/>
                    <a:ea typeface="华文新魏" pitchFamily="2" charset="-122"/>
                  </a:rPr>
                  <a:t>等待事件</a:t>
                </a:r>
              </a:p>
            </p:txBody>
          </p:sp>
        </p:grpSp>
        <p:sp>
          <p:nvSpPr>
            <p:cNvPr id="27" name="Line 79"/>
            <p:cNvSpPr>
              <a:spLocks noChangeShapeType="1"/>
            </p:cNvSpPr>
            <p:nvPr/>
          </p:nvSpPr>
          <p:spPr bwMode="auto">
            <a:xfrm flipV="1">
              <a:off x="1981" y="1333"/>
              <a:ext cx="0" cy="233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28" name="Line 80"/>
            <p:cNvSpPr>
              <a:spLocks noChangeShapeType="1"/>
            </p:cNvSpPr>
            <p:nvPr/>
          </p:nvSpPr>
          <p:spPr bwMode="auto">
            <a:xfrm flipH="1">
              <a:off x="1981" y="3651"/>
              <a:ext cx="31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29" name="Line 81"/>
            <p:cNvSpPr>
              <a:spLocks noChangeShapeType="1"/>
            </p:cNvSpPr>
            <p:nvPr/>
          </p:nvSpPr>
          <p:spPr bwMode="auto">
            <a:xfrm flipH="1">
              <a:off x="2141" y="2798"/>
              <a:ext cx="15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30" name="Line 82"/>
            <p:cNvSpPr>
              <a:spLocks noChangeShapeType="1"/>
            </p:cNvSpPr>
            <p:nvPr/>
          </p:nvSpPr>
          <p:spPr bwMode="auto">
            <a:xfrm flipH="1">
              <a:off x="1981" y="2077"/>
              <a:ext cx="319"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31" name="Text Box 83"/>
            <p:cNvSpPr txBox="1">
              <a:spLocks noChangeArrowheads="1"/>
            </p:cNvSpPr>
            <p:nvPr/>
          </p:nvSpPr>
          <p:spPr bwMode="auto">
            <a:xfrm>
              <a:off x="612" y="1790"/>
              <a:ext cx="74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zh-CN" altLang="en-US" sz="2000" dirty="0">
                  <a:solidFill>
                    <a:schemeClr val="tx2"/>
                  </a:solidFill>
                  <a:latin typeface="华文新魏" pitchFamily="2" charset="-122"/>
                  <a:ea typeface="华文新魏" pitchFamily="2" charset="-122"/>
                </a:rPr>
                <a:t>交互式用户</a:t>
              </a:r>
            </a:p>
          </p:txBody>
        </p:sp>
        <p:sp>
          <p:nvSpPr>
            <p:cNvPr id="32" name="Text Box 84"/>
            <p:cNvSpPr txBox="1">
              <a:spLocks noChangeArrowheads="1"/>
            </p:cNvSpPr>
            <p:nvPr/>
          </p:nvSpPr>
          <p:spPr bwMode="auto">
            <a:xfrm>
              <a:off x="1556" y="3373"/>
              <a:ext cx="425"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zh-CN" altLang="en-US" sz="2000">
                  <a:solidFill>
                    <a:schemeClr val="tx2"/>
                  </a:solidFill>
                  <a:latin typeface="华文新魏" pitchFamily="2" charset="-122"/>
                  <a:ea typeface="华文新魏" pitchFamily="2" charset="-122"/>
                </a:rPr>
                <a:t>事件</a:t>
              </a:r>
            </a:p>
            <a:p>
              <a:r>
                <a:rPr lang="zh-CN" altLang="en-US" sz="2000">
                  <a:solidFill>
                    <a:schemeClr val="tx2"/>
                  </a:solidFill>
                  <a:latin typeface="华文新魏" pitchFamily="2" charset="-122"/>
                  <a:ea typeface="华文新魏" pitchFamily="2" charset="-122"/>
                </a:rPr>
                <a:t>出现</a:t>
              </a:r>
            </a:p>
          </p:txBody>
        </p:sp>
        <p:grpSp>
          <p:nvGrpSpPr>
            <p:cNvPr id="33" name="Group 85"/>
            <p:cNvGrpSpPr>
              <a:grpSpLocks/>
            </p:cNvGrpSpPr>
            <p:nvPr/>
          </p:nvGrpSpPr>
          <p:grpSpPr bwMode="auto">
            <a:xfrm>
              <a:off x="385" y="1160"/>
              <a:ext cx="1064" cy="233"/>
              <a:chOff x="3780" y="5028"/>
              <a:chExt cx="1800" cy="312"/>
            </a:xfrm>
          </p:grpSpPr>
          <p:sp>
            <p:nvSpPr>
              <p:cNvPr id="60" name="Line 86"/>
              <p:cNvSpPr>
                <a:spLocks noChangeShapeType="1"/>
              </p:cNvSpPr>
              <p:nvPr/>
            </p:nvSpPr>
            <p:spPr bwMode="auto">
              <a:xfrm>
                <a:off x="3780" y="5028"/>
                <a:ext cx="18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61" name="Line 87"/>
              <p:cNvSpPr>
                <a:spLocks noChangeShapeType="1"/>
              </p:cNvSpPr>
              <p:nvPr/>
            </p:nvSpPr>
            <p:spPr bwMode="auto">
              <a:xfrm>
                <a:off x="3780" y="5340"/>
                <a:ext cx="18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62" name="Line 88"/>
              <p:cNvSpPr>
                <a:spLocks noChangeShapeType="1"/>
              </p:cNvSpPr>
              <p:nvPr/>
            </p:nvSpPr>
            <p:spPr bwMode="auto">
              <a:xfrm>
                <a:off x="5580" y="5028"/>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63" name="Line 89"/>
              <p:cNvSpPr>
                <a:spLocks noChangeShapeType="1"/>
              </p:cNvSpPr>
              <p:nvPr/>
            </p:nvSpPr>
            <p:spPr bwMode="auto">
              <a:xfrm>
                <a:off x="5400" y="502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64" name="Line 90"/>
              <p:cNvSpPr>
                <a:spLocks noChangeShapeType="1"/>
              </p:cNvSpPr>
              <p:nvPr/>
            </p:nvSpPr>
            <p:spPr bwMode="auto">
              <a:xfrm>
                <a:off x="5220" y="502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65" name="Line 91"/>
              <p:cNvSpPr>
                <a:spLocks noChangeShapeType="1"/>
              </p:cNvSpPr>
              <p:nvPr/>
            </p:nvSpPr>
            <p:spPr bwMode="auto">
              <a:xfrm>
                <a:off x="5040" y="502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66" name="Line 92"/>
              <p:cNvSpPr>
                <a:spLocks noChangeShapeType="1"/>
              </p:cNvSpPr>
              <p:nvPr/>
            </p:nvSpPr>
            <p:spPr bwMode="auto">
              <a:xfrm>
                <a:off x="4860" y="502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67" name="Line 93"/>
              <p:cNvSpPr>
                <a:spLocks noChangeShapeType="1"/>
              </p:cNvSpPr>
              <p:nvPr/>
            </p:nvSpPr>
            <p:spPr bwMode="auto">
              <a:xfrm>
                <a:off x="4680" y="502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68" name="Line 94"/>
              <p:cNvSpPr>
                <a:spLocks noChangeShapeType="1"/>
              </p:cNvSpPr>
              <p:nvPr/>
            </p:nvSpPr>
            <p:spPr bwMode="auto">
              <a:xfrm>
                <a:off x="4500" y="502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69" name="Line 95"/>
              <p:cNvSpPr>
                <a:spLocks noChangeShapeType="1"/>
              </p:cNvSpPr>
              <p:nvPr/>
            </p:nvSpPr>
            <p:spPr bwMode="auto">
              <a:xfrm>
                <a:off x="4320" y="502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70" name="Line 96"/>
              <p:cNvSpPr>
                <a:spLocks noChangeShapeType="1"/>
              </p:cNvSpPr>
              <p:nvPr/>
            </p:nvSpPr>
            <p:spPr bwMode="auto">
              <a:xfrm>
                <a:off x="4140" y="502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71" name="Line 97"/>
              <p:cNvSpPr>
                <a:spLocks noChangeShapeType="1"/>
              </p:cNvSpPr>
              <p:nvPr/>
            </p:nvSpPr>
            <p:spPr bwMode="auto">
              <a:xfrm>
                <a:off x="3960" y="502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grpSp>
        <p:sp>
          <p:nvSpPr>
            <p:cNvPr id="34" name="Text Box 98"/>
            <p:cNvSpPr txBox="1">
              <a:spLocks noChangeArrowheads="1"/>
            </p:cNvSpPr>
            <p:nvPr/>
          </p:nvSpPr>
          <p:spPr bwMode="auto">
            <a:xfrm>
              <a:off x="424" y="917"/>
              <a:ext cx="1015"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zh-CN" altLang="en-US" sz="2000" dirty="0">
                  <a:solidFill>
                    <a:schemeClr val="tx2"/>
                  </a:solidFill>
                  <a:latin typeface="华文新魏" pitchFamily="2" charset="-122"/>
                  <a:ea typeface="华文新魏" pitchFamily="2" charset="-122"/>
                </a:rPr>
                <a:t>后备作业队列</a:t>
              </a:r>
            </a:p>
          </p:txBody>
        </p:sp>
        <p:sp>
          <p:nvSpPr>
            <p:cNvPr id="35" name="Line 99"/>
            <p:cNvSpPr>
              <a:spLocks noChangeShapeType="1"/>
            </p:cNvSpPr>
            <p:nvPr/>
          </p:nvSpPr>
          <p:spPr bwMode="auto">
            <a:xfrm flipV="1">
              <a:off x="1590" y="917"/>
              <a:ext cx="0" cy="365"/>
            </a:xfrm>
            <a:prstGeom prst="line">
              <a:avLst/>
            </a:prstGeom>
            <a:noFill/>
            <a:ln w="19050">
              <a:solidFill>
                <a:srgbClr val="000000"/>
              </a:solidFill>
              <a:prstDash val="sysDot"/>
              <a:round/>
              <a:headEnd type="triangle" w="sm" len="me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36" name="Line 100"/>
            <p:cNvSpPr>
              <a:spLocks noChangeShapeType="1"/>
            </p:cNvSpPr>
            <p:nvPr/>
          </p:nvSpPr>
          <p:spPr bwMode="auto">
            <a:xfrm flipH="1">
              <a:off x="814" y="1747"/>
              <a:ext cx="781"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37" name="Line 101"/>
            <p:cNvSpPr>
              <a:spLocks noChangeShapeType="1"/>
            </p:cNvSpPr>
            <p:nvPr/>
          </p:nvSpPr>
          <p:spPr bwMode="auto">
            <a:xfrm flipV="1">
              <a:off x="1593" y="1316"/>
              <a:ext cx="0" cy="444"/>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38" name="Line 102"/>
            <p:cNvSpPr>
              <a:spLocks noChangeShapeType="1"/>
            </p:cNvSpPr>
            <p:nvPr/>
          </p:nvSpPr>
          <p:spPr bwMode="auto">
            <a:xfrm>
              <a:off x="4678" y="1150"/>
              <a:ext cx="27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39" name="Line 103"/>
            <p:cNvSpPr>
              <a:spLocks noChangeShapeType="1"/>
            </p:cNvSpPr>
            <p:nvPr/>
          </p:nvSpPr>
          <p:spPr bwMode="auto">
            <a:xfrm>
              <a:off x="4950" y="838"/>
              <a:ext cx="0" cy="32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40" name="Line 104"/>
            <p:cNvSpPr>
              <a:spLocks noChangeShapeType="1"/>
            </p:cNvSpPr>
            <p:nvPr/>
          </p:nvSpPr>
          <p:spPr bwMode="auto">
            <a:xfrm>
              <a:off x="1985" y="840"/>
              <a:ext cx="0" cy="36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41" name="Line 105"/>
            <p:cNvSpPr>
              <a:spLocks noChangeShapeType="1"/>
            </p:cNvSpPr>
            <p:nvPr/>
          </p:nvSpPr>
          <p:spPr bwMode="auto">
            <a:xfrm>
              <a:off x="1985" y="1216"/>
              <a:ext cx="315"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42" name="Line 106"/>
            <p:cNvSpPr>
              <a:spLocks noChangeShapeType="1"/>
            </p:cNvSpPr>
            <p:nvPr/>
          </p:nvSpPr>
          <p:spPr bwMode="auto">
            <a:xfrm>
              <a:off x="3625" y="1316"/>
              <a:ext cx="0" cy="70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43" name="Line 107"/>
            <p:cNvSpPr>
              <a:spLocks noChangeShapeType="1"/>
            </p:cNvSpPr>
            <p:nvPr/>
          </p:nvSpPr>
          <p:spPr bwMode="auto">
            <a:xfrm>
              <a:off x="3381" y="1327"/>
              <a:ext cx="2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grpSp>
          <p:nvGrpSpPr>
            <p:cNvPr id="44" name="Group 108"/>
            <p:cNvGrpSpPr>
              <a:grpSpLocks/>
            </p:cNvGrpSpPr>
            <p:nvPr/>
          </p:nvGrpSpPr>
          <p:grpSpPr bwMode="auto">
            <a:xfrm>
              <a:off x="3371" y="1846"/>
              <a:ext cx="243" cy="294"/>
              <a:chOff x="5580" y="4872"/>
              <a:chExt cx="900" cy="312"/>
            </a:xfrm>
          </p:grpSpPr>
          <p:sp>
            <p:nvSpPr>
              <p:cNvPr id="58" name="Line 109"/>
              <p:cNvSpPr>
                <a:spLocks noChangeShapeType="1"/>
              </p:cNvSpPr>
              <p:nvPr/>
            </p:nvSpPr>
            <p:spPr bwMode="auto">
              <a:xfrm>
                <a:off x="5580" y="5184"/>
                <a:ext cx="900" cy="0"/>
              </a:xfrm>
              <a:prstGeom prst="line">
                <a:avLst/>
              </a:prstGeom>
              <a:noFill/>
              <a:ln w="19050">
                <a:solidFill>
                  <a:srgbClr val="000000"/>
                </a:solidFill>
                <a:round/>
                <a:headEnd type="triangle" w="sm" len="me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59" name="Text Box 110"/>
              <p:cNvSpPr txBox="1">
                <a:spLocks noChangeArrowheads="1"/>
              </p:cNvSpPr>
              <p:nvPr/>
            </p:nvSpPr>
            <p:spPr bwMode="auto">
              <a:xfrm>
                <a:off x="5760" y="4872"/>
                <a:ext cx="5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zh-CN" altLang="zh-CN" sz="2000">
                  <a:solidFill>
                    <a:schemeClr val="tx2"/>
                  </a:solidFill>
                  <a:latin typeface="华文新魏" pitchFamily="2" charset="-122"/>
                  <a:ea typeface="华文新魏" pitchFamily="2" charset="-122"/>
                </a:endParaRPr>
              </a:p>
            </p:txBody>
          </p:sp>
        </p:grpSp>
        <p:sp>
          <p:nvSpPr>
            <p:cNvPr id="45" name="Line 111"/>
            <p:cNvSpPr>
              <a:spLocks noChangeShapeType="1"/>
            </p:cNvSpPr>
            <p:nvPr/>
          </p:nvSpPr>
          <p:spPr bwMode="auto">
            <a:xfrm flipH="1">
              <a:off x="2141" y="2378"/>
              <a:ext cx="148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46" name="Line 112"/>
            <p:cNvSpPr>
              <a:spLocks noChangeShapeType="1"/>
            </p:cNvSpPr>
            <p:nvPr/>
          </p:nvSpPr>
          <p:spPr bwMode="auto">
            <a:xfrm>
              <a:off x="3625" y="2128"/>
              <a:ext cx="0" cy="2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47" name="Line 113"/>
            <p:cNvSpPr>
              <a:spLocks noChangeShapeType="1"/>
            </p:cNvSpPr>
            <p:nvPr/>
          </p:nvSpPr>
          <p:spPr bwMode="auto">
            <a:xfrm>
              <a:off x="2141" y="2378"/>
              <a:ext cx="0" cy="43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grpSp>
          <p:nvGrpSpPr>
            <p:cNvPr id="48" name="Group 114"/>
            <p:cNvGrpSpPr>
              <a:grpSpLocks/>
            </p:cNvGrpSpPr>
            <p:nvPr/>
          </p:nvGrpSpPr>
          <p:grpSpPr bwMode="auto">
            <a:xfrm>
              <a:off x="3381" y="2477"/>
              <a:ext cx="243" cy="295"/>
              <a:chOff x="5580" y="4872"/>
              <a:chExt cx="900" cy="312"/>
            </a:xfrm>
          </p:grpSpPr>
          <p:sp>
            <p:nvSpPr>
              <p:cNvPr id="56" name="Line 115"/>
              <p:cNvSpPr>
                <a:spLocks noChangeShapeType="1"/>
              </p:cNvSpPr>
              <p:nvPr/>
            </p:nvSpPr>
            <p:spPr bwMode="auto">
              <a:xfrm>
                <a:off x="5580" y="5184"/>
                <a:ext cx="900" cy="0"/>
              </a:xfrm>
              <a:prstGeom prst="line">
                <a:avLst/>
              </a:prstGeom>
              <a:noFill/>
              <a:ln w="19050">
                <a:solidFill>
                  <a:srgbClr val="000000"/>
                </a:solidFill>
                <a:round/>
                <a:headEnd type="triangle" w="sm" len="me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57" name="Text Box 116"/>
              <p:cNvSpPr txBox="1">
                <a:spLocks noChangeArrowheads="1"/>
              </p:cNvSpPr>
              <p:nvPr/>
            </p:nvSpPr>
            <p:spPr bwMode="auto">
              <a:xfrm>
                <a:off x="5760" y="4872"/>
                <a:ext cx="5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zh-CN" altLang="zh-CN" sz="2000">
                  <a:solidFill>
                    <a:schemeClr val="tx2"/>
                  </a:solidFill>
                  <a:latin typeface="华文新魏" pitchFamily="2" charset="-122"/>
                  <a:ea typeface="华文新魏" pitchFamily="2" charset="-122"/>
                </a:endParaRPr>
              </a:p>
            </p:txBody>
          </p:sp>
        </p:grpSp>
        <p:sp>
          <p:nvSpPr>
            <p:cNvPr id="49" name="Line 117"/>
            <p:cNvSpPr>
              <a:spLocks noChangeShapeType="1"/>
            </p:cNvSpPr>
            <p:nvPr/>
          </p:nvSpPr>
          <p:spPr bwMode="auto">
            <a:xfrm>
              <a:off x="3625" y="2766"/>
              <a:ext cx="0" cy="3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50" name="Line 118"/>
            <p:cNvSpPr>
              <a:spLocks noChangeShapeType="1"/>
            </p:cNvSpPr>
            <p:nvPr/>
          </p:nvSpPr>
          <p:spPr bwMode="auto">
            <a:xfrm flipH="1">
              <a:off x="2141" y="3097"/>
              <a:ext cx="148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51" name="Line 119"/>
            <p:cNvSpPr>
              <a:spLocks noChangeShapeType="1"/>
            </p:cNvSpPr>
            <p:nvPr/>
          </p:nvSpPr>
          <p:spPr bwMode="auto">
            <a:xfrm>
              <a:off x="2141" y="3087"/>
              <a:ext cx="0" cy="4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52" name="Line 120"/>
            <p:cNvSpPr>
              <a:spLocks noChangeShapeType="1"/>
            </p:cNvSpPr>
            <p:nvPr/>
          </p:nvSpPr>
          <p:spPr bwMode="auto">
            <a:xfrm flipH="1">
              <a:off x="2141" y="3528"/>
              <a:ext cx="15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53" name="Text Box 121"/>
            <p:cNvSpPr txBox="1">
              <a:spLocks noChangeArrowheads="1"/>
            </p:cNvSpPr>
            <p:nvPr/>
          </p:nvSpPr>
          <p:spPr bwMode="auto">
            <a:xfrm>
              <a:off x="4093" y="2378"/>
              <a:ext cx="624"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zh-CN" altLang="en-US" sz="2000" dirty="0">
                  <a:solidFill>
                    <a:srgbClr val="FF0000"/>
                  </a:solidFill>
                  <a:latin typeface="华文新魏" pitchFamily="2" charset="-122"/>
                  <a:ea typeface="华文新魏" pitchFamily="2" charset="-122"/>
                </a:rPr>
                <a:t>中级调度</a:t>
              </a:r>
            </a:p>
          </p:txBody>
        </p:sp>
        <p:sp>
          <p:nvSpPr>
            <p:cNvPr id="54" name="Line 122"/>
            <p:cNvSpPr>
              <a:spLocks noChangeShapeType="1"/>
            </p:cNvSpPr>
            <p:nvPr/>
          </p:nvSpPr>
          <p:spPr bwMode="auto">
            <a:xfrm>
              <a:off x="3703" y="2135"/>
              <a:ext cx="468" cy="243"/>
            </a:xfrm>
            <a:prstGeom prst="line">
              <a:avLst/>
            </a:prstGeom>
            <a:noFill/>
            <a:ln w="19050">
              <a:solidFill>
                <a:srgbClr val="000000"/>
              </a:solidFill>
              <a:prstDash val="sysDot"/>
              <a:round/>
              <a:headEnd type="triangle" w="sm" len="me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sp>
          <p:nvSpPr>
            <p:cNvPr id="55" name="Line 123"/>
            <p:cNvSpPr>
              <a:spLocks noChangeShapeType="1"/>
            </p:cNvSpPr>
            <p:nvPr/>
          </p:nvSpPr>
          <p:spPr bwMode="auto">
            <a:xfrm flipV="1">
              <a:off x="3703" y="2567"/>
              <a:ext cx="468" cy="299"/>
            </a:xfrm>
            <a:prstGeom prst="line">
              <a:avLst/>
            </a:prstGeom>
            <a:noFill/>
            <a:ln w="19050">
              <a:solidFill>
                <a:srgbClr val="000000"/>
              </a:solidFill>
              <a:prstDash val="sysDot"/>
              <a:round/>
              <a:headEnd type="triangle" w="sm" len="med"/>
              <a:tailEnd/>
            </a:ln>
            <a:extLst>
              <a:ext uri="{909E8E84-426E-40DD-AFC4-6F175D3DCCD1}">
                <a14:hiddenFill xmlns:a14="http://schemas.microsoft.com/office/drawing/2010/main">
                  <a:noFill/>
                </a14:hiddenFill>
              </a:ext>
            </a:extLst>
          </p:spPr>
          <p:txBody>
            <a:bodyPr/>
            <a:lstStyle/>
            <a:p>
              <a:endParaRPr lang="zh-CN" altLang="en-US" sz="2000">
                <a:solidFill>
                  <a:schemeClr val="tx2"/>
                </a:solidFill>
              </a:endParaRPr>
            </a:p>
          </p:txBody>
        </p:sp>
      </p:grpSp>
    </p:spTree>
    <p:extLst>
      <p:ext uri="{BB962C8B-B14F-4D97-AF65-F5344CB8AC3E}">
        <p14:creationId xmlns:p14="http://schemas.microsoft.com/office/powerpoint/2010/main" val="2081090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选择调度算法的原则 </a:t>
            </a:r>
            <a:r>
              <a:rPr lang="en-US" altLang="zh-CN" dirty="0" smtClean="0"/>
              <a:t>(1)</a:t>
            </a:r>
            <a:endParaRPr lang="zh-CN" altLang="en-US" dirty="0"/>
          </a:p>
        </p:txBody>
      </p:sp>
      <p:sp>
        <p:nvSpPr>
          <p:cNvPr id="3" name="内容占位符 2"/>
          <p:cNvSpPr>
            <a:spLocks noGrp="1"/>
          </p:cNvSpPr>
          <p:nvPr>
            <p:ph idx="1"/>
          </p:nvPr>
        </p:nvSpPr>
        <p:spPr/>
        <p:txBody>
          <a:bodyPr/>
          <a:lstStyle/>
          <a:p>
            <a:r>
              <a:rPr lang="zh-CN" altLang="en-US" dirty="0" smtClean="0"/>
              <a:t>资源</a:t>
            </a:r>
            <a:r>
              <a:rPr lang="en-US" altLang="zh-CN" dirty="0" smtClean="0"/>
              <a:t>(CPU)</a:t>
            </a:r>
            <a:r>
              <a:rPr lang="zh-CN" altLang="en-US" dirty="0" smtClean="0"/>
              <a:t>利用率</a:t>
            </a:r>
            <a:endParaRPr lang="en-US" altLang="zh-CN" dirty="0" smtClean="0"/>
          </a:p>
          <a:p>
            <a:pPr lvl="1" algn="just"/>
            <a:r>
              <a:rPr lang="en-US" altLang="zh-CN" dirty="0"/>
              <a:t>CPU</a:t>
            </a:r>
            <a:r>
              <a:rPr lang="zh-CN" altLang="en-US" dirty="0"/>
              <a:t>利用率</a:t>
            </a:r>
            <a:r>
              <a:rPr lang="en-US" altLang="zh-CN" dirty="0"/>
              <a:t>=CPU</a:t>
            </a:r>
            <a:r>
              <a:rPr lang="zh-CN" altLang="en-US" dirty="0"/>
              <a:t>有效工作时间</a:t>
            </a:r>
            <a:r>
              <a:rPr lang="en-US" altLang="zh-CN" dirty="0"/>
              <a:t>/CPU</a:t>
            </a:r>
            <a:r>
              <a:rPr lang="zh-CN" altLang="en-US" dirty="0"/>
              <a:t>总的</a:t>
            </a:r>
            <a:r>
              <a:rPr lang="zh-CN" altLang="en-US" dirty="0" smtClean="0"/>
              <a:t>运行时间</a:t>
            </a:r>
            <a:endParaRPr lang="en-US" altLang="zh-CN" dirty="0" smtClean="0"/>
          </a:p>
          <a:p>
            <a:pPr lvl="1" algn="just"/>
            <a:r>
              <a:rPr lang="en-US" altLang="zh-CN" dirty="0" smtClean="0"/>
              <a:t>CPU</a:t>
            </a:r>
            <a:r>
              <a:rPr lang="zh-CN" altLang="en-US" dirty="0"/>
              <a:t>总的运行时间</a:t>
            </a:r>
            <a:r>
              <a:rPr lang="en-US" altLang="zh-CN" dirty="0"/>
              <a:t>=CPU</a:t>
            </a:r>
            <a:r>
              <a:rPr lang="zh-CN" altLang="en-US" dirty="0"/>
              <a:t>有效工作时间</a:t>
            </a:r>
            <a:r>
              <a:rPr lang="en-US" altLang="zh-CN" dirty="0"/>
              <a:t>+CPU</a:t>
            </a:r>
            <a:r>
              <a:rPr lang="zh-CN" altLang="en-US" dirty="0"/>
              <a:t>空闲</a:t>
            </a:r>
            <a:r>
              <a:rPr lang="zh-CN" altLang="en-US" dirty="0" smtClean="0"/>
              <a:t>等待时间</a:t>
            </a:r>
            <a:endParaRPr lang="en-US" altLang="zh-CN" dirty="0" smtClean="0"/>
          </a:p>
          <a:p>
            <a:pPr algn="just"/>
            <a:r>
              <a:rPr lang="zh-CN" altLang="en-US" dirty="0" smtClean="0"/>
              <a:t>吞吐率</a:t>
            </a:r>
            <a:endParaRPr lang="en-US" altLang="zh-CN" dirty="0" smtClean="0"/>
          </a:p>
          <a:p>
            <a:pPr lvl="1" algn="just"/>
            <a:r>
              <a:rPr lang="zh-CN" altLang="en-US" dirty="0" smtClean="0"/>
              <a:t>单位时间内</a:t>
            </a:r>
            <a:r>
              <a:rPr lang="en-US" altLang="zh-CN" dirty="0" smtClean="0"/>
              <a:t>CPU</a:t>
            </a:r>
            <a:r>
              <a:rPr lang="zh-CN" altLang="en-US" dirty="0" smtClean="0"/>
              <a:t>处理作业的数目</a:t>
            </a:r>
            <a:endParaRPr lang="en-US" altLang="zh-CN" dirty="0" smtClean="0"/>
          </a:p>
          <a:p>
            <a:pPr algn="just"/>
            <a:r>
              <a:rPr lang="zh-CN" altLang="en-US" dirty="0" smtClean="0"/>
              <a:t>公平性</a:t>
            </a:r>
            <a:endParaRPr lang="en-US" altLang="zh-CN" dirty="0" smtClean="0"/>
          </a:p>
          <a:p>
            <a:pPr lvl="1" algn="just"/>
            <a:r>
              <a:rPr lang="zh-CN" altLang="en-US" dirty="0" smtClean="0"/>
              <a:t>避免饥饿</a:t>
            </a:r>
            <a:endParaRPr lang="zh-CN" altLang="en-US" dirty="0"/>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pPr/>
              <a:t>2017/5/3</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64</a:t>
            </a:fld>
            <a:endParaRPr lang="zh-CN" altLang="en-US"/>
          </a:p>
        </p:txBody>
      </p:sp>
    </p:spTree>
    <p:extLst>
      <p:ext uri="{BB962C8B-B14F-4D97-AF65-F5344CB8AC3E}">
        <p14:creationId xmlns:p14="http://schemas.microsoft.com/office/powerpoint/2010/main" val="3214866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选择调度算法的原则 </a:t>
            </a:r>
            <a:r>
              <a:rPr lang="en-US" altLang="zh-CN" dirty="0" smtClean="0"/>
              <a:t>(2)</a:t>
            </a:r>
            <a:endParaRPr lang="zh-CN" altLang="en-US" dirty="0"/>
          </a:p>
        </p:txBody>
      </p:sp>
      <p:sp>
        <p:nvSpPr>
          <p:cNvPr id="3" name="内容占位符 2"/>
          <p:cNvSpPr>
            <a:spLocks noGrp="1"/>
          </p:cNvSpPr>
          <p:nvPr>
            <p:ph idx="1"/>
          </p:nvPr>
        </p:nvSpPr>
        <p:spPr/>
        <p:txBody>
          <a:bodyPr/>
          <a:lstStyle/>
          <a:p>
            <a:r>
              <a:rPr lang="zh-CN" altLang="en-US" dirty="0" smtClean="0"/>
              <a:t>响应时间</a:t>
            </a:r>
            <a:endParaRPr lang="en-US" altLang="zh-CN" dirty="0" smtClean="0"/>
          </a:p>
          <a:p>
            <a:pPr lvl="1"/>
            <a:r>
              <a:rPr lang="zh-CN" altLang="en-US" dirty="0"/>
              <a:t>交互式进程从提交一个请求</a:t>
            </a:r>
            <a:r>
              <a:rPr lang="en-US" altLang="zh-CN" dirty="0"/>
              <a:t>(</a:t>
            </a:r>
            <a:r>
              <a:rPr lang="zh-CN" altLang="en-US" dirty="0"/>
              <a:t>命令</a:t>
            </a:r>
            <a:r>
              <a:rPr lang="en-US" altLang="zh-CN" dirty="0"/>
              <a:t>)</a:t>
            </a:r>
            <a:r>
              <a:rPr lang="zh-CN" altLang="en-US" dirty="0"/>
              <a:t>到接收到响应之间的时间间隔称</a:t>
            </a:r>
            <a:r>
              <a:rPr lang="zh-CN" altLang="en-US" dirty="0" smtClean="0"/>
              <a:t>响应时间</a:t>
            </a:r>
            <a:endParaRPr lang="en-US" altLang="zh-CN" dirty="0" smtClean="0"/>
          </a:p>
          <a:p>
            <a:pPr lvl="1"/>
            <a:r>
              <a:rPr lang="zh-CN" altLang="en-US" dirty="0" smtClean="0">
                <a:solidFill>
                  <a:srgbClr val="FF0000"/>
                </a:solidFill>
              </a:rPr>
              <a:t>实时系统、分时系统的重要指标</a:t>
            </a:r>
            <a:endParaRPr lang="en-US" altLang="zh-CN" dirty="0" smtClean="0">
              <a:solidFill>
                <a:srgbClr val="FF0000"/>
              </a:solidFill>
            </a:endParaRPr>
          </a:p>
          <a:p>
            <a:r>
              <a:rPr lang="zh-CN" altLang="en-US" dirty="0" smtClean="0"/>
              <a:t>周转时间</a:t>
            </a:r>
            <a:endParaRPr lang="en-US" altLang="zh-CN" dirty="0" smtClean="0"/>
          </a:p>
          <a:p>
            <a:pPr lvl="1"/>
            <a:r>
              <a:rPr lang="zh-CN" altLang="en-US" dirty="0"/>
              <a:t>批处理用户从作业提交给系统开始，到作业完成为止的时间间隔称作业</a:t>
            </a:r>
            <a:r>
              <a:rPr lang="zh-CN" altLang="en-US" dirty="0" smtClean="0"/>
              <a:t>周转时间</a:t>
            </a:r>
            <a:endParaRPr lang="en-US" altLang="zh-CN" dirty="0" smtClean="0">
              <a:solidFill>
                <a:srgbClr val="FF0000"/>
              </a:solidFill>
            </a:endParaRPr>
          </a:p>
          <a:p>
            <a:pPr lvl="1"/>
            <a:r>
              <a:rPr lang="zh-CN" altLang="en-US" dirty="0" smtClean="0">
                <a:solidFill>
                  <a:srgbClr val="FF0000"/>
                </a:solidFill>
              </a:rPr>
              <a:t>批处理系统的重要指标</a:t>
            </a:r>
            <a:endParaRPr lang="zh-CN" altLang="en-US" dirty="0">
              <a:solidFill>
                <a:srgbClr val="FF0000"/>
              </a:solidFill>
            </a:endParaRPr>
          </a:p>
        </p:txBody>
      </p:sp>
      <p:sp>
        <p:nvSpPr>
          <p:cNvPr id="4" name="日期占位符 3"/>
          <p:cNvSpPr>
            <a:spLocks noGrp="1"/>
          </p:cNvSpPr>
          <p:nvPr>
            <p:ph type="dt" sz="half" idx="10"/>
          </p:nvPr>
        </p:nvSpPr>
        <p:spPr/>
        <p:txBody>
          <a:bodyPr/>
          <a:lstStyle/>
          <a:p>
            <a:fld id="{5AC8EB17-5290-4DBE-B95A-78F7652B1597}" type="datetime1">
              <a:rPr lang="zh-CN" altLang="en-US" smtClean="0"/>
              <a:pPr/>
              <a:t>2017/5/3</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65</a:t>
            </a:fld>
            <a:endParaRPr lang="zh-CN" altLang="en-US"/>
          </a:p>
        </p:txBody>
      </p:sp>
    </p:spTree>
    <p:extLst>
      <p:ext uri="{BB962C8B-B14F-4D97-AF65-F5344CB8AC3E}">
        <p14:creationId xmlns:p14="http://schemas.microsoft.com/office/powerpoint/2010/main" val="3512358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平均</a:t>
            </a:r>
            <a:r>
              <a:rPr lang="zh-CN" altLang="en-US" dirty="0" smtClean="0"/>
              <a:t>作业周转时间</a:t>
            </a:r>
            <a:endParaRPr lang="zh-CN" altLang="en-US" dirty="0"/>
          </a:p>
        </p:txBody>
      </p:sp>
      <p:sp>
        <p:nvSpPr>
          <p:cNvPr id="3" name="内容占位符 2"/>
          <p:cNvSpPr>
            <a:spLocks noGrp="1"/>
          </p:cNvSpPr>
          <p:nvPr>
            <p:ph idx="1"/>
          </p:nvPr>
        </p:nvSpPr>
        <p:spPr>
          <a:xfrm>
            <a:off x="1092200" y="1654176"/>
            <a:ext cx="10261600" cy="4351338"/>
          </a:xfrm>
        </p:spPr>
        <p:txBody>
          <a:bodyPr>
            <a:normAutofit lnSpcReduction="10000"/>
          </a:bodyPr>
          <a:lstStyle/>
          <a:p>
            <a:r>
              <a:rPr lang="zh-CN" altLang="en-US" dirty="0" smtClean="0"/>
              <a:t>作业周转时间</a:t>
            </a:r>
            <a:endParaRPr lang="en-US" altLang="zh-CN" dirty="0" smtClean="0"/>
          </a:p>
          <a:p>
            <a:pPr lvl="1" algn="just">
              <a:buFontTx/>
              <a:buChar char="•"/>
            </a:pPr>
            <a:r>
              <a:rPr lang="zh-CN" altLang="en-US" dirty="0"/>
              <a:t>如果作业</a:t>
            </a:r>
            <a:r>
              <a:rPr lang="en-US" altLang="zh-CN" dirty="0" err="1"/>
              <a:t>i</a:t>
            </a:r>
            <a:r>
              <a:rPr lang="zh-CN" altLang="en-US" dirty="0"/>
              <a:t>提交给系统的时刻是</a:t>
            </a:r>
            <a:r>
              <a:rPr lang="en-US" altLang="zh-CN" dirty="0" err="1"/>
              <a:t>t</a:t>
            </a:r>
            <a:r>
              <a:rPr lang="en-US" altLang="zh-CN" baseline="-30000" dirty="0" err="1"/>
              <a:t>s</a:t>
            </a:r>
            <a:r>
              <a:rPr lang="zh-CN" altLang="en-US" dirty="0"/>
              <a:t>，完成时刻是</a:t>
            </a:r>
            <a:r>
              <a:rPr lang="en-US" altLang="zh-CN" dirty="0" err="1"/>
              <a:t>t</a:t>
            </a:r>
            <a:r>
              <a:rPr lang="en-US" altLang="zh-CN" baseline="-30000" dirty="0" err="1"/>
              <a:t>f</a:t>
            </a:r>
            <a:r>
              <a:rPr lang="zh-CN" altLang="en-US" dirty="0" smtClean="0"/>
              <a:t>，该</a:t>
            </a:r>
            <a:r>
              <a:rPr lang="zh-CN" altLang="en-US" dirty="0"/>
              <a:t>作业的周转时间</a:t>
            </a:r>
            <a:r>
              <a:rPr lang="en-US" altLang="zh-CN" dirty="0" err="1" smtClean="0"/>
              <a:t>t</a:t>
            </a:r>
            <a:r>
              <a:rPr lang="en-US" altLang="zh-CN" baseline="-30000" dirty="0" err="1" smtClean="0"/>
              <a:t>i</a:t>
            </a:r>
            <a:r>
              <a:rPr lang="zh-CN" altLang="en-US" dirty="0" smtClean="0"/>
              <a:t>为：</a:t>
            </a:r>
            <a:r>
              <a:rPr lang="en-US" altLang="zh-CN" dirty="0" err="1" smtClean="0"/>
              <a:t>t</a:t>
            </a:r>
            <a:r>
              <a:rPr lang="en-US" altLang="zh-CN" baseline="-30000" dirty="0" err="1" smtClean="0"/>
              <a:t>i</a:t>
            </a:r>
            <a:r>
              <a:rPr lang="en-US" altLang="zh-CN" dirty="0" smtClean="0"/>
              <a:t> = </a:t>
            </a:r>
            <a:r>
              <a:rPr lang="en-US" altLang="zh-CN" dirty="0" err="1" smtClean="0"/>
              <a:t>t</a:t>
            </a:r>
            <a:r>
              <a:rPr lang="en-US" altLang="zh-CN" baseline="-30000" dirty="0" err="1" smtClean="0"/>
              <a:t>f</a:t>
            </a:r>
            <a:r>
              <a:rPr lang="en-US" altLang="zh-CN" dirty="0" smtClean="0"/>
              <a:t> – </a:t>
            </a:r>
            <a:r>
              <a:rPr lang="en-US" altLang="zh-CN" dirty="0" err="1" smtClean="0"/>
              <a:t>t</a:t>
            </a:r>
            <a:r>
              <a:rPr lang="en-US" altLang="zh-CN" baseline="-30000" dirty="0" err="1" smtClean="0"/>
              <a:t>s</a:t>
            </a:r>
            <a:endParaRPr lang="en-US" altLang="zh-CN" baseline="-30000" dirty="0" smtClean="0"/>
          </a:p>
          <a:p>
            <a:pPr algn="just">
              <a:buFontTx/>
              <a:buChar char="•"/>
            </a:pPr>
            <a:endParaRPr lang="en-US" altLang="zh-CN" dirty="0" smtClean="0"/>
          </a:p>
          <a:p>
            <a:pPr algn="just">
              <a:buFontTx/>
              <a:buChar char="•"/>
            </a:pPr>
            <a:r>
              <a:rPr lang="zh-CN" altLang="en-US" dirty="0" smtClean="0"/>
              <a:t>平均作业周转时间：</a:t>
            </a:r>
            <a:r>
              <a:rPr lang="en-US" altLang="zh-CN" dirty="0"/>
              <a:t>T = (</a:t>
            </a:r>
            <a:r>
              <a:rPr lang="en-US" altLang="zh-CN" dirty="0" err="1"/>
              <a:t>Σt</a:t>
            </a:r>
            <a:r>
              <a:rPr lang="en-US" altLang="zh-CN" baseline="-30000" dirty="0" err="1"/>
              <a:t>i</a:t>
            </a:r>
            <a:r>
              <a:rPr lang="en-US" altLang="zh-CN" dirty="0"/>
              <a:t>) / n</a:t>
            </a:r>
          </a:p>
          <a:p>
            <a:pPr algn="just">
              <a:buFontTx/>
              <a:buChar char="•"/>
            </a:pPr>
            <a:endParaRPr lang="en-US" altLang="zh-CN" dirty="0" smtClean="0"/>
          </a:p>
          <a:p>
            <a:pPr algn="just">
              <a:buFontTx/>
              <a:buChar char="•"/>
            </a:pPr>
            <a:r>
              <a:rPr lang="zh-CN" altLang="en-US" dirty="0" smtClean="0"/>
              <a:t>如果</a:t>
            </a:r>
            <a:r>
              <a:rPr lang="zh-CN" altLang="en-US" dirty="0"/>
              <a:t>作业</a:t>
            </a:r>
            <a:r>
              <a:rPr lang="en-US" altLang="zh-CN" dirty="0" err="1"/>
              <a:t>i</a:t>
            </a:r>
            <a:r>
              <a:rPr lang="zh-CN" altLang="en-US" dirty="0"/>
              <a:t>的周转时间为</a:t>
            </a:r>
            <a:r>
              <a:rPr lang="en-US" altLang="zh-CN" dirty="0" err="1"/>
              <a:t>t</a:t>
            </a:r>
            <a:r>
              <a:rPr lang="en-US" altLang="zh-CN" baseline="-30000" dirty="0" err="1"/>
              <a:t>i</a:t>
            </a:r>
            <a:r>
              <a:rPr lang="zh-CN" altLang="en-US" dirty="0"/>
              <a:t>，所需运行时间为</a:t>
            </a:r>
            <a:r>
              <a:rPr lang="en-US" altLang="zh-CN" dirty="0" err="1"/>
              <a:t>t</a:t>
            </a:r>
            <a:r>
              <a:rPr lang="en-US" altLang="zh-CN" baseline="-30000" dirty="0" err="1"/>
              <a:t>k</a:t>
            </a:r>
            <a:r>
              <a:rPr lang="zh-CN" altLang="en-US" dirty="0" smtClean="0"/>
              <a:t>，则</a:t>
            </a:r>
            <a:r>
              <a:rPr lang="zh-CN" altLang="en-US" dirty="0"/>
              <a:t>称</a:t>
            </a:r>
            <a:r>
              <a:rPr lang="en-US" altLang="zh-CN" dirty="0" err="1"/>
              <a:t>w</a:t>
            </a:r>
            <a:r>
              <a:rPr lang="en-US" altLang="zh-CN" baseline="-30000" dirty="0" err="1"/>
              <a:t>i</a:t>
            </a:r>
            <a:r>
              <a:rPr lang="en-US" altLang="zh-CN" dirty="0"/>
              <a:t>=</a:t>
            </a:r>
            <a:r>
              <a:rPr lang="en-US" altLang="zh-CN" dirty="0" err="1"/>
              <a:t>t</a:t>
            </a:r>
            <a:r>
              <a:rPr lang="en-US" altLang="zh-CN" baseline="-30000" dirty="0" err="1"/>
              <a:t>i</a:t>
            </a:r>
            <a:r>
              <a:rPr lang="en-US" altLang="zh-CN" dirty="0"/>
              <a:t> /</a:t>
            </a:r>
            <a:r>
              <a:rPr lang="en-US" altLang="zh-CN" dirty="0" err="1"/>
              <a:t>t</a:t>
            </a:r>
            <a:r>
              <a:rPr lang="en-US" altLang="zh-CN" baseline="-30000" dirty="0" err="1"/>
              <a:t>k</a:t>
            </a:r>
            <a:r>
              <a:rPr lang="zh-CN" altLang="en-US" dirty="0"/>
              <a:t>为该作业的带权</a:t>
            </a:r>
            <a:r>
              <a:rPr lang="zh-CN" altLang="en-US" dirty="0" smtClean="0"/>
              <a:t>周转时间</a:t>
            </a:r>
            <a:endParaRPr lang="en-US" altLang="zh-CN" dirty="0" smtClean="0"/>
          </a:p>
          <a:p>
            <a:pPr algn="just">
              <a:buFontTx/>
              <a:buChar char="•"/>
            </a:pPr>
            <a:endParaRPr lang="en-US" altLang="zh-CN" dirty="0" smtClean="0"/>
          </a:p>
          <a:p>
            <a:pPr algn="just">
              <a:buFontTx/>
              <a:buChar char="•"/>
            </a:pPr>
            <a:r>
              <a:rPr lang="zh-CN" altLang="en-US" dirty="0" smtClean="0"/>
              <a:t>平均</a:t>
            </a:r>
            <a:r>
              <a:rPr lang="zh-CN" altLang="en-US" dirty="0"/>
              <a:t>作业带权周转时间</a:t>
            </a:r>
            <a:r>
              <a:rPr lang="en-US" altLang="zh-CN" dirty="0"/>
              <a:t>W = (</a:t>
            </a:r>
            <a:r>
              <a:rPr lang="en-US" altLang="zh-CN" dirty="0" err="1" smtClean="0"/>
              <a:t>Σw</a:t>
            </a:r>
            <a:r>
              <a:rPr lang="en-US" altLang="zh-CN" baseline="-30000" dirty="0" err="1"/>
              <a:t>i</a:t>
            </a:r>
            <a:r>
              <a:rPr lang="en-US" altLang="zh-CN" dirty="0" smtClean="0"/>
              <a:t>) </a:t>
            </a:r>
            <a:r>
              <a:rPr lang="en-US" altLang="zh-CN" dirty="0"/>
              <a:t>/ n</a:t>
            </a:r>
          </a:p>
          <a:p>
            <a:pPr algn="just">
              <a:buFontTx/>
              <a:buChar char="•"/>
            </a:pPr>
            <a:endParaRPr lang="en-US" altLang="zh-CN" dirty="0" smtClean="0"/>
          </a:p>
          <a:p>
            <a:pPr algn="just">
              <a:buFontTx/>
              <a:buChar char="•"/>
            </a:pPr>
            <a:endParaRPr lang="en-US" altLang="zh-CN" dirty="0" smtClean="0"/>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pPr/>
              <a:t>2017/5/3</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66</a:t>
            </a:fld>
            <a:endParaRPr lang="zh-CN" altLang="en-US"/>
          </a:p>
        </p:txBody>
      </p:sp>
    </p:spTree>
    <p:extLst>
      <p:ext uri="{BB962C8B-B14F-4D97-AF65-F5344CB8AC3E}">
        <p14:creationId xmlns:p14="http://schemas.microsoft.com/office/powerpoint/2010/main" val="19353311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进程调度 </a:t>
            </a:r>
            <a:r>
              <a:rPr lang="en-US" altLang="zh-CN" dirty="0" err="1" smtClean="0"/>
              <a:t>vs</a:t>
            </a:r>
            <a:r>
              <a:rPr lang="en-US" altLang="zh-CN" dirty="0" smtClean="0"/>
              <a:t> </a:t>
            </a:r>
            <a:r>
              <a:rPr lang="zh-CN" altLang="en-US" dirty="0" smtClean="0"/>
              <a:t>作业调度</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pPr/>
              <a:t>2017/5/3</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67</a:t>
            </a:fld>
            <a:endParaRPr lang="zh-CN" altLang="en-US"/>
          </a:p>
        </p:txBody>
      </p:sp>
      <p:grpSp>
        <p:nvGrpSpPr>
          <p:cNvPr id="6" name="Group 75"/>
          <p:cNvGrpSpPr>
            <a:grpSpLocks/>
          </p:cNvGrpSpPr>
          <p:nvPr/>
        </p:nvGrpSpPr>
        <p:grpSpPr bwMode="auto">
          <a:xfrm>
            <a:off x="1775520" y="1409700"/>
            <a:ext cx="8282880" cy="4971628"/>
            <a:chOff x="557" y="888"/>
            <a:chExt cx="4819" cy="2451"/>
          </a:xfrm>
        </p:grpSpPr>
        <p:grpSp>
          <p:nvGrpSpPr>
            <p:cNvPr id="7" name="Group 38"/>
            <p:cNvGrpSpPr>
              <a:grpSpLocks/>
            </p:cNvGrpSpPr>
            <p:nvPr/>
          </p:nvGrpSpPr>
          <p:grpSpPr bwMode="auto">
            <a:xfrm>
              <a:off x="2602" y="928"/>
              <a:ext cx="1436" cy="1843"/>
              <a:chOff x="5320" y="4872"/>
              <a:chExt cx="2628" cy="2618"/>
            </a:xfrm>
          </p:grpSpPr>
          <p:sp>
            <p:nvSpPr>
              <p:cNvPr id="25" name="Text Box 39"/>
              <p:cNvSpPr txBox="1">
                <a:spLocks noChangeArrowheads="1"/>
              </p:cNvSpPr>
              <p:nvPr/>
            </p:nvSpPr>
            <p:spPr bwMode="auto">
              <a:xfrm>
                <a:off x="5320" y="4872"/>
                <a:ext cx="2625" cy="2618"/>
              </a:xfrm>
              <a:prstGeom prst="rect">
                <a:avLst/>
              </a:prstGeom>
              <a:solidFill>
                <a:schemeClr val="accent1"/>
              </a:solidFill>
              <a:ln w="19050">
                <a:solidFill>
                  <a:srgbClr val="000000"/>
                </a:solidFill>
                <a:miter lim="800000"/>
                <a:headEnd/>
                <a:tailEnd/>
              </a:ln>
              <a:effectLst>
                <a:outerShdw dist="107763" dir="18900000" algn="ctr" rotWithShape="0">
                  <a:srgbClr val="808080"/>
                </a:outerShdw>
              </a:effectLst>
            </p:spPr>
            <p:txBody>
              <a:bodyPr lIns="36000" tIns="36000" rIns="0" bIns="0"/>
              <a:lstStyle/>
              <a:p>
                <a:pPr algn="just"/>
                <a:r>
                  <a:rPr lang="zh-CN" altLang="en-US" sz="2000">
                    <a:solidFill>
                      <a:schemeClr val="bg1"/>
                    </a:solidFill>
                    <a:latin typeface="华文新魏" pitchFamily="2" charset="-122"/>
                    <a:ea typeface="华文新魏" pitchFamily="2" charset="-122"/>
                  </a:rPr>
                  <a:t>进程调度</a:t>
                </a:r>
              </a:p>
            </p:txBody>
          </p:sp>
          <p:grpSp>
            <p:nvGrpSpPr>
              <p:cNvPr id="26" name="Group 40"/>
              <p:cNvGrpSpPr>
                <a:grpSpLocks/>
              </p:cNvGrpSpPr>
              <p:nvPr/>
            </p:nvGrpSpPr>
            <p:grpSpPr bwMode="auto">
              <a:xfrm>
                <a:off x="5428" y="5308"/>
                <a:ext cx="2520" cy="1964"/>
                <a:chOff x="2541" y="5502"/>
                <a:chExt cx="7455" cy="3432"/>
              </a:xfrm>
            </p:grpSpPr>
            <p:sp>
              <p:nvSpPr>
                <p:cNvPr id="27" name="Oval 41"/>
                <p:cNvSpPr>
                  <a:spLocks noChangeArrowheads="1"/>
                </p:cNvSpPr>
                <p:nvPr/>
              </p:nvSpPr>
              <p:spPr bwMode="auto">
                <a:xfrm>
                  <a:off x="4746" y="5502"/>
                  <a:ext cx="2100" cy="936"/>
                </a:xfrm>
                <a:prstGeom prst="ellipse">
                  <a:avLst/>
                </a:prstGeom>
                <a:solidFill>
                  <a:schemeClr val="accent1"/>
                </a:solidFill>
                <a:ln w="19050">
                  <a:solidFill>
                    <a:srgbClr val="000000"/>
                  </a:solidFill>
                  <a:round/>
                  <a:headEnd/>
                  <a:tailEnd/>
                </a:ln>
                <a:effectLst/>
                <a:extLst>
                  <a:ext uri="{AF507438-7753-43E0-B8FC-AC1667EBCBE1}">
                    <a14:hiddenEffects xmlns:a14="http://schemas.microsoft.com/office/drawing/2010/main">
                      <a:effectLst>
                        <a:outerShdw sy="-100000" kx="3284103" algn="bl" rotWithShape="0">
                          <a:srgbClr val="808080"/>
                        </a:outerShdw>
                      </a:effectLst>
                    </a14:hiddenEffects>
                  </a:ext>
                </a:extLst>
              </p:spPr>
              <p:txBody>
                <a:bodyPr/>
                <a:lstStyle/>
                <a:p>
                  <a:endParaRPr lang="zh-CN" altLang="en-US" sz="2000"/>
                </a:p>
              </p:txBody>
            </p:sp>
            <p:sp>
              <p:nvSpPr>
                <p:cNvPr id="28" name="Oval 42"/>
                <p:cNvSpPr>
                  <a:spLocks noChangeArrowheads="1"/>
                </p:cNvSpPr>
                <p:nvPr/>
              </p:nvSpPr>
              <p:spPr bwMode="auto">
                <a:xfrm>
                  <a:off x="2541" y="7686"/>
                  <a:ext cx="2100" cy="936"/>
                </a:xfrm>
                <a:prstGeom prst="ellipse">
                  <a:avLst/>
                </a:prstGeom>
                <a:solidFill>
                  <a:schemeClr val="accent1"/>
                </a:solidFill>
                <a:ln w="19050">
                  <a:solidFill>
                    <a:srgbClr val="000000"/>
                  </a:solidFill>
                  <a:round/>
                  <a:headEnd/>
                  <a:tailEnd/>
                </a:ln>
                <a:effectLst/>
                <a:extLst>
                  <a:ext uri="{AF507438-7753-43E0-B8FC-AC1667EBCBE1}">
                    <a14:hiddenEffects xmlns:a14="http://schemas.microsoft.com/office/drawing/2010/main">
                      <a:effectLst>
                        <a:outerShdw sy="-100000" kx="3284103" algn="bl" rotWithShape="0">
                          <a:srgbClr val="808080"/>
                        </a:outerShdw>
                      </a:effectLst>
                    </a14:hiddenEffects>
                  </a:ext>
                </a:extLst>
              </p:spPr>
              <p:txBody>
                <a:bodyPr/>
                <a:lstStyle/>
                <a:p>
                  <a:endParaRPr lang="zh-CN" altLang="en-US" sz="2000"/>
                </a:p>
              </p:txBody>
            </p:sp>
            <p:sp>
              <p:nvSpPr>
                <p:cNvPr id="29" name="Oval 43"/>
                <p:cNvSpPr>
                  <a:spLocks noChangeArrowheads="1"/>
                </p:cNvSpPr>
                <p:nvPr/>
              </p:nvSpPr>
              <p:spPr bwMode="auto">
                <a:xfrm>
                  <a:off x="7476" y="7686"/>
                  <a:ext cx="2100" cy="936"/>
                </a:xfrm>
                <a:prstGeom prst="ellipse">
                  <a:avLst/>
                </a:prstGeom>
                <a:solidFill>
                  <a:schemeClr val="accent1"/>
                </a:solidFill>
                <a:ln w="19050">
                  <a:solidFill>
                    <a:srgbClr val="000000"/>
                  </a:solidFill>
                  <a:round/>
                  <a:headEnd/>
                  <a:tailEnd/>
                </a:ln>
                <a:effectLst/>
                <a:extLst>
                  <a:ext uri="{AF507438-7753-43E0-B8FC-AC1667EBCBE1}">
                    <a14:hiddenEffects xmlns:a14="http://schemas.microsoft.com/office/drawing/2010/main">
                      <a:effectLst>
                        <a:outerShdw sy="-100000" kx="3284103" algn="bl" rotWithShape="0">
                          <a:srgbClr val="808080"/>
                        </a:outerShdw>
                      </a:effectLst>
                    </a14:hiddenEffects>
                  </a:ext>
                </a:extLst>
              </p:spPr>
              <p:txBody>
                <a:bodyPr/>
                <a:lstStyle/>
                <a:p>
                  <a:endParaRPr lang="zh-CN" altLang="en-US" sz="2000"/>
                </a:p>
              </p:txBody>
            </p:sp>
            <p:sp>
              <p:nvSpPr>
                <p:cNvPr id="30" name="Line 44"/>
                <p:cNvSpPr>
                  <a:spLocks noChangeShapeType="1"/>
                </p:cNvSpPr>
                <p:nvPr/>
              </p:nvSpPr>
              <p:spPr bwMode="auto">
                <a:xfrm flipV="1">
                  <a:off x="3696" y="6126"/>
                  <a:ext cx="1155" cy="1560"/>
                </a:xfrm>
                <a:prstGeom prst="line">
                  <a:avLst/>
                </a:prstGeom>
                <a:noFill/>
                <a:ln w="19050">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3500000" algn="ctr" rotWithShape="0">
                          <a:srgbClr val="808080"/>
                        </a:outerShdw>
                      </a:effectLst>
                    </a14:hiddenEffects>
                  </a:ext>
                </a:extLst>
              </p:spPr>
              <p:txBody>
                <a:bodyPr/>
                <a:lstStyle/>
                <a:p>
                  <a:endParaRPr lang="zh-CN" altLang="en-US" sz="2000"/>
                </a:p>
              </p:txBody>
            </p:sp>
            <p:sp>
              <p:nvSpPr>
                <p:cNvPr id="31" name="Line 45"/>
                <p:cNvSpPr>
                  <a:spLocks noChangeShapeType="1"/>
                </p:cNvSpPr>
                <p:nvPr/>
              </p:nvSpPr>
              <p:spPr bwMode="auto">
                <a:xfrm flipH="1">
                  <a:off x="4221" y="6438"/>
                  <a:ext cx="1050" cy="1404"/>
                </a:xfrm>
                <a:prstGeom prst="line">
                  <a:avLst/>
                </a:prstGeom>
                <a:noFill/>
                <a:ln w="19050">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3500000" algn="ctr" rotWithShape="0">
                          <a:srgbClr val="808080"/>
                        </a:outerShdw>
                      </a:effectLst>
                    </a14:hiddenEffects>
                  </a:ext>
                </a:extLst>
              </p:spPr>
              <p:txBody>
                <a:bodyPr/>
                <a:lstStyle/>
                <a:p>
                  <a:endParaRPr lang="zh-CN" altLang="en-US" sz="2000"/>
                </a:p>
              </p:txBody>
            </p:sp>
            <p:sp>
              <p:nvSpPr>
                <p:cNvPr id="32" name="Line 46"/>
                <p:cNvSpPr>
                  <a:spLocks noChangeShapeType="1"/>
                </p:cNvSpPr>
                <p:nvPr/>
              </p:nvSpPr>
              <p:spPr bwMode="auto">
                <a:xfrm>
                  <a:off x="6636" y="6282"/>
                  <a:ext cx="1470" cy="1404"/>
                </a:xfrm>
                <a:prstGeom prst="line">
                  <a:avLst/>
                </a:prstGeom>
                <a:noFill/>
                <a:ln w="19050">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3500000" algn="ctr" rotWithShape="0">
                          <a:srgbClr val="808080"/>
                        </a:outerShdw>
                      </a:effectLst>
                    </a14:hiddenEffects>
                  </a:ext>
                </a:extLst>
              </p:spPr>
              <p:txBody>
                <a:bodyPr/>
                <a:lstStyle/>
                <a:p>
                  <a:endParaRPr lang="zh-CN" altLang="en-US" sz="2000"/>
                </a:p>
              </p:txBody>
            </p:sp>
            <p:sp>
              <p:nvSpPr>
                <p:cNvPr id="33" name="Line 47"/>
                <p:cNvSpPr>
                  <a:spLocks noChangeShapeType="1"/>
                </p:cNvSpPr>
                <p:nvPr/>
              </p:nvSpPr>
              <p:spPr bwMode="auto">
                <a:xfrm flipH="1">
                  <a:off x="4641" y="8154"/>
                  <a:ext cx="2835" cy="0"/>
                </a:xfrm>
                <a:prstGeom prst="line">
                  <a:avLst/>
                </a:prstGeom>
                <a:noFill/>
                <a:ln w="19050">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3500000" algn="ctr" rotWithShape="0">
                          <a:srgbClr val="808080"/>
                        </a:outerShdw>
                      </a:effectLst>
                    </a14:hiddenEffects>
                  </a:ext>
                </a:extLst>
              </p:spPr>
              <p:txBody>
                <a:bodyPr/>
                <a:lstStyle/>
                <a:p>
                  <a:endParaRPr lang="zh-CN" altLang="en-US" sz="2000"/>
                </a:p>
              </p:txBody>
            </p:sp>
            <p:sp>
              <p:nvSpPr>
                <p:cNvPr id="34" name="Text Box 48"/>
                <p:cNvSpPr txBox="1">
                  <a:spLocks noChangeArrowheads="1"/>
                </p:cNvSpPr>
                <p:nvPr/>
              </p:nvSpPr>
              <p:spPr bwMode="auto">
                <a:xfrm>
                  <a:off x="5271" y="5661"/>
                  <a:ext cx="1260" cy="624"/>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zh-CN" altLang="en-US" sz="2000">
                      <a:solidFill>
                        <a:schemeClr val="bg1"/>
                      </a:solidFill>
                      <a:latin typeface="华文新魏" pitchFamily="2" charset="-122"/>
                      <a:ea typeface="华文新魏" pitchFamily="2" charset="-122"/>
                    </a:rPr>
                    <a:t>运行</a:t>
                  </a:r>
                </a:p>
              </p:txBody>
            </p:sp>
            <p:sp>
              <p:nvSpPr>
                <p:cNvPr id="35" name="Text Box 49"/>
                <p:cNvSpPr txBox="1">
                  <a:spLocks noChangeArrowheads="1"/>
                </p:cNvSpPr>
                <p:nvPr/>
              </p:nvSpPr>
              <p:spPr bwMode="auto">
                <a:xfrm>
                  <a:off x="3066" y="7842"/>
                  <a:ext cx="1260" cy="624"/>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zh-CN" altLang="en-US" sz="2000">
                      <a:solidFill>
                        <a:schemeClr val="bg1"/>
                      </a:solidFill>
                      <a:latin typeface="华文新魏" pitchFamily="2" charset="-122"/>
                      <a:ea typeface="华文新魏" pitchFamily="2" charset="-122"/>
                    </a:rPr>
                    <a:t>就绪</a:t>
                  </a:r>
                </a:p>
              </p:txBody>
            </p:sp>
            <p:sp>
              <p:nvSpPr>
                <p:cNvPr id="36" name="Text Box 50"/>
                <p:cNvSpPr txBox="1">
                  <a:spLocks noChangeArrowheads="1"/>
                </p:cNvSpPr>
                <p:nvPr/>
              </p:nvSpPr>
              <p:spPr bwMode="auto">
                <a:xfrm>
                  <a:off x="8001" y="7842"/>
                  <a:ext cx="1260" cy="624"/>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zh-CN" altLang="en-US" sz="2000">
                      <a:solidFill>
                        <a:schemeClr val="bg1"/>
                      </a:solidFill>
                      <a:latin typeface="华文新魏" pitchFamily="2" charset="-122"/>
                      <a:ea typeface="华文新魏" pitchFamily="2" charset="-122"/>
                    </a:rPr>
                    <a:t>等待</a:t>
                  </a:r>
                </a:p>
              </p:txBody>
            </p:sp>
            <p:sp>
              <p:nvSpPr>
                <p:cNvPr id="37" name="Text Box 51"/>
                <p:cNvSpPr txBox="1">
                  <a:spLocks noChangeArrowheads="1"/>
                </p:cNvSpPr>
                <p:nvPr/>
              </p:nvSpPr>
              <p:spPr bwMode="auto">
                <a:xfrm>
                  <a:off x="3276" y="6594"/>
                  <a:ext cx="735" cy="624"/>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zh-CN" sz="2000">
                    <a:latin typeface="华文新魏" pitchFamily="2" charset="-122"/>
                    <a:ea typeface="华文新魏" pitchFamily="2" charset="-122"/>
                  </a:endParaRPr>
                </a:p>
              </p:txBody>
            </p:sp>
            <p:sp>
              <p:nvSpPr>
                <p:cNvPr id="38" name="Text Box 52"/>
                <p:cNvSpPr txBox="1">
                  <a:spLocks noChangeArrowheads="1"/>
                </p:cNvSpPr>
                <p:nvPr/>
              </p:nvSpPr>
              <p:spPr bwMode="auto">
                <a:xfrm>
                  <a:off x="5061" y="6906"/>
                  <a:ext cx="735" cy="624"/>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zh-CN" sz="2000">
                    <a:latin typeface="华文新魏" pitchFamily="2" charset="-122"/>
                    <a:ea typeface="华文新魏" pitchFamily="2" charset="-122"/>
                  </a:endParaRPr>
                </a:p>
              </p:txBody>
            </p:sp>
            <p:sp>
              <p:nvSpPr>
                <p:cNvPr id="39" name="Text Box 53"/>
                <p:cNvSpPr txBox="1">
                  <a:spLocks noChangeArrowheads="1"/>
                </p:cNvSpPr>
                <p:nvPr/>
              </p:nvSpPr>
              <p:spPr bwMode="auto">
                <a:xfrm>
                  <a:off x="7686" y="6594"/>
                  <a:ext cx="2310" cy="624"/>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zh-CN" sz="2000">
                    <a:latin typeface="华文新魏" pitchFamily="2" charset="-122"/>
                    <a:ea typeface="华文新魏" pitchFamily="2" charset="-122"/>
                  </a:endParaRPr>
                </a:p>
              </p:txBody>
            </p:sp>
            <p:sp>
              <p:nvSpPr>
                <p:cNvPr id="40" name="Text Box 54"/>
                <p:cNvSpPr txBox="1">
                  <a:spLocks noChangeArrowheads="1"/>
                </p:cNvSpPr>
                <p:nvPr/>
              </p:nvSpPr>
              <p:spPr bwMode="auto">
                <a:xfrm>
                  <a:off x="5061" y="8310"/>
                  <a:ext cx="2310" cy="624"/>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zh-CN" sz="2000">
                    <a:latin typeface="华文新魏" pitchFamily="2" charset="-122"/>
                    <a:ea typeface="华文新魏" pitchFamily="2" charset="-122"/>
                  </a:endParaRPr>
                </a:p>
              </p:txBody>
            </p:sp>
          </p:grpSp>
        </p:grpSp>
        <p:sp>
          <p:nvSpPr>
            <p:cNvPr id="8" name="Text Box 55"/>
            <p:cNvSpPr txBox="1">
              <a:spLocks noChangeArrowheads="1"/>
            </p:cNvSpPr>
            <p:nvPr/>
          </p:nvSpPr>
          <p:spPr bwMode="auto">
            <a:xfrm>
              <a:off x="1299" y="888"/>
              <a:ext cx="232" cy="1701"/>
            </a:xfrm>
            <a:prstGeom prst="rect">
              <a:avLst/>
            </a:prstGeom>
            <a:solidFill>
              <a:schemeClr val="accent1"/>
            </a:solidFill>
            <a:ln w="19050">
              <a:solidFill>
                <a:srgbClr val="000000"/>
              </a:solidFill>
              <a:miter lim="800000"/>
              <a:headEnd/>
              <a:tailEnd/>
            </a:ln>
            <a:effectLst>
              <a:outerShdw dist="107763" dir="18900000" algn="ctr" rotWithShape="0">
                <a:srgbClr val="808080"/>
              </a:outerShdw>
            </a:effectLst>
          </p:spPr>
          <p:txBody>
            <a:bodyPr lIns="0" tIns="0" rIns="0" bIns="0"/>
            <a:lstStyle/>
            <a:p>
              <a:endParaRPr lang="en-US" altLang="zh-CN" sz="2000">
                <a:solidFill>
                  <a:schemeClr val="bg1"/>
                </a:solidFill>
                <a:latin typeface="华文新魏" pitchFamily="2" charset="-122"/>
                <a:ea typeface="华文新魏" pitchFamily="2" charset="-122"/>
              </a:endParaRPr>
            </a:p>
            <a:p>
              <a:r>
                <a:rPr lang="zh-CN" altLang="en-US" sz="2000">
                  <a:solidFill>
                    <a:schemeClr val="bg1"/>
                  </a:solidFill>
                  <a:latin typeface="华文新魏" pitchFamily="2" charset="-122"/>
                  <a:ea typeface="华文新魏" pitchFamily="2" charset="-122"/>
                </a:rPr>
                <a:t>输</a:t>
              </a:r>
            </a:p>
            <a:p>
              <a:endParaRPr lang="zh-CN" altLang="en-US" sz="2000">
                <a:solidFill>
                  <a:schemeClr val="bg1"/>
                </a:solidFill>
                <a:latin typeface="华文新魏" pitchFamily="2" charset="-122"/>
                <a:ea typeface="华文新魏" pitchFamily="2" charset="-122"/>
              </a:endParaRPr>
            </a:p>
            <a:p>
              <a:r>
                <a:rPr lang="zh-CN" altLang="en-US" sz="2000">
                  <a:solidFill>
                    <a:schemeClr val="bg1"/>
                  </a:solidFill>
                  <a:latin typeface="华文新魏" pitchFamily="2" charset="-122"/>
                  <a:ea typeface="华文新魏" pitchFamily="2" charset="-122"/>
                </a:rPr>
                <a:t>入</a:t>
              </a:r>
            </a:p>
            <a:p>
              <a:endParaRPr lang="zh-CN" altLang="en-US" sz="2000">
                <a:solidFill>
                  <a:schemeClr val="bg1"/>
                </a:solidFill>
                <a:latin typeface="华文新魏" pitchFamily="2" charset="-122"/>
                <a:ea typeface="华文新魏" pitchFamily="2" charset="-122"/>
              </a:endParaRPr>
            </a:p>
            <a:p>
              <a:r>
                <a:rPr lang="zh-CN" altLang="en-US" sz="2000">
                  <a:solidFill>
                    <a:schemeClr val="bg1"/>
                  </a:solidFill>
                  <a:latin typeface="华文新魏" pitchFamily="2" charset="-122"/>
                  <a:ea typeface="华文新魏" pitchFamily="2" charset="-122"/>
                </a:rPr>
                <a:t>状</a:t>
              </a:r>
            </a:p>
            <a:p>
              <a:endParaRPr lang="zh-CN" altLang="en-US" sz="2000">
                <a:solidFill>
                  <a:schemeClr val="bg1"/>
                </a:solidFill>
                <a:latin typeface="华文新魏" pitchFamily="2" charset="-122"/>
                <a:ea typeface="华文新魏" pitchFamily="2" charset="-122"/>
              </a:endParaRPr>
            </a:p>
            <a:p>
              <a:r>
                <a:rPr lang="zh-CN" altLang="en-US" sz="2000">
                  <a:solidFill>
                    <a:schemeClr val="bg1"/>
                  </a:solidFill>
                  <a:latin typeface="华文新魏" pitchFamily="2" charset="-122"/>
                  <a:ea typeface="华文新魏" pitchFamily="2" charset="-122"/>
                </a:rPr>
                <a:t>态</a:t>
              </a:r>
            </a:p>
          </p:txBody>
        </p:sp>
        <p:sp>
          <p:nvSpPr>
            <p:cNvPr id="9" name="Text Box 56"/>
            <p:cNvSpPr txBox="1">
              <a:spLocks noChangeArrowheads="1"/>
            </p:cNvSpPr>
            <p:nvPr/>
          </p:nvSpPr>
          <p:spPr bwMode="auto">
            <a:xfrm>
              <a:off x="1980" y="928"/>
              <a:ext cx="233" cy="1701"/>
            </a:xfrm>
            <a:prstGeom prst="rect">
              <a:avLst/>
            </a:prstGeom>
            <a:solidFill>
              <a:schemeClr val="accent1"/>
            </a:solidFill>
            <a:ln w="19050">
              <a:solidFill>
                <a:srgbClr val="000000"/>
              </a:solidFill>
              <a:miter lim="800000"/>
              <a:headEnd/>
              <a:tailEnd/>
            </a:ln>
            <a:effectLst>
              <a:outerShdw dist="107763" dir="18900000" algn="ctr" rotWithShape="0">
                <a:srgbClr val="808080"/>
              </a:outerShdw>
            </a:effectLst>
          </p:spPr>
          <p:txBody>
            <a:bodyPr lIns="0" tIns="0" rIns="0" bIns="0"/>
            <a:lstStyle/>
            <a:p>
              <a:endParaRPr lang="en-US" altLang="zh-CN" sz="2000">
                <a:solidFill>
                  <a:schemeClr val="bg1"/>
                </a:solidFill>
                <a:latin typeface="华文新魏" pitchFamily="2" charset="-122"/>
                <a:ea typeface="华文新魏" pitchFamily="2" charset="-122"/>
              </a:endParaRPr>
            </a:p>
            <a:p>
              <a:r>
                <a:rPr lang="zh-CN" altLang="en-US" sz="2000">
                  <a:solidFill>
                    <a:schemeClr val="bg1"/>
                  </a:solidFill>
                  <a:latin typeface="华文新魏" pitchFamily="2" charset="-122"/>
                  <a:ea typeface="华文新魏" pitchFamily="2" charset="-122"/>
                </a:rPr>
                <a:t>后</a:t>
              </a:r>
            </a:p>
            <a:p>
              <a:endParaRPr lang="zh-CN" altLang="en-US" sz="2000">
                <a:solidFill>
                  <a:schemeClr val="bg1"/>
                </a:solidFill>
                <a:latin typeface="华文新魏" pitchFamily="2" charset="-122"/>
                <a:ea typeface="华文新魏" pitchFamily="2" charset="-122"/>
              </a:endParaRPr>
            </a:p>
            <a:p>
              <a:r>
                <a:rPr lang="zh-CN" altLang="en-US" sz="2000">
                  <a:solidFill>
                    <a:schemeClr val="bg1"/>
                  </a:solidFill>
                  <a:latin typeface="华文新魏" pitchFamily="2" charset="-122"/>
                  <a:ea typeface="华文新魏" pitchFamily="2" charset="-122"/>
                </a:rPr>
                <a:t>备</a:t>
              </a:r>
            </a:p>
            <a:p>
              <a:endParaRPr lang="zh-CN" altLang="en-US" sz="2000">
                <a:solidFill>
                  <a:schemeClr val="bg1"/>
                </a:solidFill>
                <a:latin typeface="华文新魏" pitchFamily="2" charset="-122"/>
                <a:ea typeface="华文新魏" pitchFamily="2" charset="-122"/>
              </a:endParaRPr>
            </a:p>
            <a:p>
              <a:r>
                <a:rPr lang="zh-CN" altLang="en-US" sz="2000">
                  <a:solidFill>
                    <a:schemeClr val="bg1"/>
                  </a:solidFill>
                  <a:latin typeface="华文新魏" pitchFamily="2" charset="-122"/>
                  <a:ea typeface="华文新魏" pitchFamily="2" charset="-122"/>
                </a:rPr>
                <a:t>状</a:t>
              </a:r>
            </a:p>
            <a:p>
              <a:endParaRPr lang="zh-CN" altLang="en-US" sz="2000">
                <a:solidFill>
                  <a:schemeClr val="bg1"/>
                </a:solidFill>
                <a:latin typeface="华文新魏" pitchFamily="2" charset="-122"/>
                <a:ea typeface="华文新魏" pitchFamily="2" charset="-122"/>
              </a:endParaRPr>
            </a:p>
            <a:p>
              <a:r>
                <a:rPr lang="zh-CN" altLang="en-US" sz="2000">
                  <a:solidFill>
                    <a:schemeClr val="bg1"/>
                  </a:solidFill>
                  <a:latin typeface="华文新魏" pitchFamily="2" charset="-122"/>
                  <a:ea typeface="华文新魏" pitchFamily="2" charset="-122"/>
                </a:rPr>
                <a:t>态</a:t>
              </a:r>
            </a:p>
          </p:txBody>
        </p:sp>
        <p:sp>
          <p:nvSpPr>
            <p:cNvPr id="10" name="Text Box 57"/>
            <p:cNvSpPr txBox="1">
              <a:spLocks noChangeArrowheads="1"/>
            </p:cNvSpPr>
            <p:nvPr/>
          </p:nvSpPr>
          <p:spPr bwMode="auto">
            <a:xfrm>
              <a:off x="4355" y="983"/>
              <a:ext cx="232" cy="1559"/>
            </a:xfrm>
            <a:prstGeom prst="rect">
              <a:avLst/>
            </a:prstGeom>
            <a:solidFill>
              <a:schemeClr val="accent1"/>
            </a:solidFill>
            <a:ln w="19050">
              <a:solidFill>
                <a:srgbClr val="000000"/>
              </a:solidFill>
              <a:miter lim="800000"/>
              <a:headEnd/>
              <a:tailEnd/>
            </a:ln>
            <a:effectLst>
              <a:outerShdw dist="107763" dir="18900000" algn="ctr" rotWithShape="0">
                <a:srgbClr val="808080"/>
              </a:outerShdw>
            </a:effectLst>
          </p:spPr>
          <p:txBody>
            <a:bodyPr lIns="0" tIns="0" rIns="0" bIns="0"/>
            <a:lstStyle/>
            <a:p>
              <a:endParaRPr lang="en-US" altLang="zh-CN" sz="2000">
                <a:solidFill>
                  <a:schemeClr val="bg1"/>
                </a:solidFill>
                <a:latin typeface="华文新魏" pitchFamily="2" charset="-122"/>
                <a:ea typeface="华文新魏" pitchFamily="2" charset="-122"/>
              </a:endParaRPr>
            </a:p>
            <a:p>
              <a:r>
                <a:rPr lang="zh-CN" altLang="en-US" sz="2000">
                  <a:solidFill>
                    <a:schemeClr val="bg1"/>
                  </a:solidFill>
                  <a:latin typeface="华文新魏" pitchFamily="2" charset="-122"/>
                  <a:ea typeface="华文新魏" pitchFamily="2" charset="-122"/>
                </a:rPr>
                <a:t>完</a:t>
              </a:r>
            </a:p>
            <a:p>
              <a:endParaRPr lang="zh-CN" altLang="en-US" sz="2000">
                <a:solidFill>
                  <a:schemeClr val="bg1"/>
                </a:solidFill>
                <a:latin typeface="华文新魏" pitchFamily="2" charset="-122"/>
                <a:ea typeface="华文新魏" pitchFamily="2" charset="-122"/>
              </a:endParaRPr>
            </a:p>
            <a:p>
              <a:r>
                <a:rPr lang="zh-CN" altLang="en-US" sz="2000">
                  <a:solidFill>
                    <a:schemeClr val="bg1"/>
                  </a:solidFill>
                  <a:latin typeface="华文新魏" pitchFamily="2" charset="-122"/>
                  <a:ea typeface="华文新魏" pitchFamily="2" charset="-122"/>
                </a:rPr>
                <a:t>成</a:t>
              </a:r>
            </a:p>
            <a:p>
              <a:endParaRPr lang="zh-CN" altLang="en-US" sz="2000">
                <a:solidFill>
                  <a:schemeClr val="bg1"/>
                </a:solidFill>
                <a:latin typeface="华文新魏" pitchFamily="2" charset="-122"/>
                <a:ea typeface="华文新魏" pitchFamily="2" charset="-122"/>
              </a:endParaRPr>
            </a:p>
            <a:p>
              <a:r>
                <a:rPr lang="zh-CN" altLang="en-US" sz="2000">
                  <a:solidFill>
                    <a:schemeClr val="bg1"/>
                  </a:solidFill>
                  <a:latin typeface="华文新魏" pitchFamily="2" charset="-122"/>
                  <a:ea typeface="华文新魏" pitchFamily="2" charset="-122"/>
                </a:rPr>
                <a:t>状</a:t>
              </a:r>
            </a:p>
            <a:p>
              <a:endParaRPr lang="zh-CN" altLang="en-US" sz="2000">
                <a:solidFill>
                  <a:schemeClr val="bg1"/>
                </a:solidFill>
                <a:latin typeface="华文新魏" pitchFamily="2" charset="-122"/>
                <a:ea typeface="华文新魏" pitchFamily="2" charset="-122"/>
              </a:endParaRPr>
            </a:p>
            <a:p>
              <a:r>
                <a:rPr lang="zh-CN" altLang="en-US" sz="2000">
                  <a:solidFill>
                    <a:schemeClr val="bg1"/>
                  </a:solidFill>
                  <a:latin typeface="华文新魏" pitchFamily="2" charset="-122"/>
                  <a:ea typeface="华文新魏" pitchFamily="2" charset="-122"/>
                </a:rPr>
                <a:t>态</a:t>
              </a:r>
            </a:p>
          </p:txBody>
        </p:sp>
        <p:sp>
          <p:nvSpPr>
            <p:cNvPr id="11" name="Line 58"/>
            <p:cNvSpPr>
              <a:spLocks noChangeShapeType="1"/>
            </p:cNvSpPr>
            <p:nvPr/>
          </p:nvSpPr>
          <p:spPr bwMode="auto">
            <a:xfrm>
              <a:off x="1497" y="1975"/>
              <a:ext cx="521" cy="1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000"/>
            </a:p>
          </p:txBody>
        </p:sp>
        <p:sp>
          <p:nvSpPr>
            <p:cNvPr id="12" name="Line 59"/>
            <p:cNvSpPr>
              <a:spLocks noChangeShapeType="1"/>
            </p:cNvSpPr>
            <p:nvPr/>
          </p:nvSpPr>
          <p:spPr bwMode="auto">
            <a:xfrm flipV="1">
              <a:off x="2213" y="1975"/>
              <a:ext cx="389"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000"/>
            </a:p>
          </p:txBody>
        </p:sp>
        <p:sp>
          <p:nvSpPr>
            <p:cNvPr id="13" name="Line 60"/>
            <p:cNvSpPr>
              <a:spLocks noChangeShapeType="1"/>
            </p:cNvSpPr>
            <p:nvPr/>
          </p:nvSpPr>
          <p:spPr bwMode="auto">
            <a:xfrm>
              <a:off x="4063" y="1967"/>
              <a:ext cx="292" cy="8"/>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000"/>
            </a:p>
          </p:txBody>
        </p:sp>
        <p:sp>
          <p:nvSpPr>
            <p:cNvPr id="14" name="Line 61"/>
            <p:cNvSpPr>
              <a:spLocks noChangeShapeType="1"/>
            </p:cNvSpPr>
            <p:nvPr/>
          </p:nvSpPr>
          <p:spPr bwMode="auto">
            <a:xfrm>
              <a:off x="1104" y="1994"/>
              <a:ext cx="23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000"/>
            </a:p>
          </p:txBody>
        </p:sp>
        <p:sp>
          <p:nvSpPr>
            <p:cNvPr id="15" name="Text Box 63"/>
            <p:cNvSpPr txBox="1">
              <a:spLocks noChangeArrowheads="1"/>
            </p:cNvSpPr>
            <p:nvPr/>
          </p:nvSpPr>
          <p:spPr bwMode="auto">
            <a:xfrm>
              <a:off x="1610" y="2144"/>
              <a:ext cx="345" cy="56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zh-CN" altLang="en-US" sz="2000">
                  <a:latin typeface="华文新魏" pitchFamily="2" charset="-122"/>
                  <a:ea typeface="华文新魏" pitchFamily="2" charset="-122"/>
                </a:rPr>
                <a:t>预输入完成</a:t>
              </a:r>
            </a:p>
          </p:txBody>
        </p:sp>
        <p:sp>
          <p:nvSpPr>
            <p:cNvPr id="16" name="Text Box 65"/>
            <p:cNvSpPr txBox="1">
              <a:spLocks noChangeArrowheads="1"/>
            </p:cNvSpPr>
            <p:nvPr/>
          </p:nvSpPr>
          <p:spPr bwMode="auto">
            <a:xfrm>
              <a:off x="2894" y="3055"/>
              <a:ext cx="795" cy="239"/>
            </a:xfrm>
            <a:prstGeom prst="rect">
              <a:avLst/>
            </a:prstGeom>
            <a:solidFill>
              <a:srgbClr val="FFCC66"/>
            </a:solidFill>
            <a:ln w="9525">
              <a:solidFill>
                <a:srgbClr val="000000"/>
              </a:solidFill>
              <a:miter lim="800000"/>
              <a:headEnd/>
              <a:tailEnd/>
            </a:ln>
            <a:effectLst>
              <a:outerShdw dist="107763" dir="18900000" algn="ctr" rotWithShape="0">
                <a:srgbClr val="808080"/>
              </a:outerShdw>
            </a:effectLst>
          </p:spPr>
          <p:txBody>
            <a:bodyPr/>
            <a:lstStyle/>
            <a:p>
              <a:r>
                <a:rPr lang="zh-CN" altLang="en-US" sz="2000">
                  <a:latin typeface="华文新魏" pitchFamily="2" charset="-122"/>
                  <a:ea typeface="华文新魏" pitchFamily="2" charset="-122"/>
                </a:rPr>
                <a:t>作业控制</a:t>
              </a:r>
            </a:p>
          </p:txBody>
        </p:sp>
        <p:sp>
          <p:nvSpPr>
            <p:cNvPr id="17" name="Line 66"/>
            <p:cNvSpPr>
              <a:spLocks noChangeShapeType="1"/>
            </p:cNvSpPr>
            <p:nvPr/>
          </p:nvSpPr>
          <p:spPr bwMode="auto">
            <a:xfrm flipV="1">
              <a:off x="3284" y="2771"/>
              <a:ext cx="0" cy="3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p>
          </p:txBody>
        </p:sp>
        <p:sp>
          <p:nvSpPr>
            <p:cNvPr id="18" name="Text Box 67"/>
            <p:cNvSpPr txBox="1">
              <a:spLocks noChangeArrowheads="1"/>
            </p:cNvSpPr>
            <p:nvPr/>
          </p:nvSpPr>
          <p:spPr bwMode="auto">
            <a:xfrm>
              <a:off x="1688" y="2913"/>
              <a:ext cx="1012" cy="426"/>
            </a:xfrm>
            <a:prstGeom prst="rect">
              <a:avLst/>
            </a:prstGeom>
            <a:solidFill>
              <a:srgbClr val="FFCC66"/>
            </a:solidFill>
            <a:ln w="9525">
              <a:solidFill>
                <a:srgbClr val="000000"/>
              </a:solidFill>
              <a:miter lim="800000"/>
              <a:headEnd/>
              <a:tailEnd/>
            </a:ln>
            <a:effectLst>
              <a:outerShdw dist="107763" dir="18900000" algn="ctr" rotWithShape="0">
                <a:srgbClr val="808080"/>
              </a:outerShdw>
            </a:effectLst>
          </p:spPr>
          <p:txBody>
            <a:bodyPr/>
            <a:lstStyle/>
            <a:p>
              <a:r>
                <a:rPr lang="zh-CN" altLang="en-US" sz="2000">
                  <a:latin typeface="华文新魏" pitchFamily="2" charset="-122"/>
                  <a:ea typeface="华文新魏" pitchFamily="2" charset="-122"/>
                </a:rPr>
                <a:t>作业调度</a:t>
              </a:r>
              <a:r>
                <a:rPr lang="en-US" altLang="zh-CN" sz="2000">
                  <a:latin typeface="华文新魏" pitchFamily="2" charset="-122"/>
                  <a:ea typeface="华文新魏" pitchFamily="2" charset="-122"/>
                </a:rPr>
                <a:t>(</a:t>
              </a:r>
              <a:r>
                <a:rPr lang="zh-CN" altLang="en-US" sz="2000">
                  <a:latin typeface="华文新魏" pitchFamily="2" charset="-122"/>
                  <a:ea typeface="华文新魏" pitchFamily="2" charset="-122"/>
                </a:rPr>
                <a:t>选中并创建进程</a:t>
              </a:r>
              <a:r>
                <a:rPr lang="en-US" altLang="zh-CN" sz="2000">
                  <a:latin typeface="华文新魏" pitchFamily="2" charset="-122"/>
                  <a:ea typeface="华文新魏" pitchFamily="2" charset="-122"/>
                </a:rPr>
                <a:t>)</a:t>
              </a:r>
            </a:p>
          </p:txBody>
        </p:sp>
        <p:sp>
          <p:nvSpPr>
            <p:cNvPr id="19" name="Text Box 68"/>
            <p:cNvSpPr txBox="1">
              <a:spLocks noChangeArrowheads="1"/>
            </p:cNvSpPr>
            <p:nvPr/>
          </p:nvSpPr>
          <p:spPr bwMode="auto">
            <a:xfrm>
              <a:off x="3868" y="2913"/>
              <a:ext cx="1046" cy="381"/>
            </a:xfrm>
            <a:prstGeom prst="rect">
              <a:avLst/>
            </a:prstGeom>
            <a:solidFill>
              <a:srgbClr val="FFCC66"/>
            </a:solidFill>
            <a:ln w="9525">
              <a:solidFill>
                <a:srgbClr val="000000"/>
              </a:solidFill>
              <a:miter lim="800000"/>
              <a:headEnd/>
              <a:tailEnd/>
            </a:ln>
            <a:effectLst>
              <a:outerShdw dist="107763" dir="18900000" algn="ctr" rotWithShape="0">
                <a:srgbClr val="808080"/>
              </a:outerShdw>
            </a:effectLst>
          </p:spPr>
          <p:txBody>
            <a:bodyPr/>
            <a:lstStyle/>
            <a:p>
              <a:r>
                <a:rPr lang="zh-CN" altLang="en-US" sz="2000" dirty="0">
                  <a:latin typeface="华文新魏" pitchFamily="2" charset="-122"/>
                  <a:ea typeface="华文新魏" pitchFamily="2" charset="-122"/>
                </a:rPr>
                <a:t>作业调度</a:t>
              </a:r>
              <a:r>
                <a:rPr lang="en-US" altLang="zh-CN" sz="2000" dirty="0">
                  <a:latin typeface="华文新魏" pitchFamily="2" charset="-122"/>
                  <a:ea typeface="华文新魏" pitchFamily="2" charset="-122"/>
                </a:rPr>
                <a:t>(</a:t>
              </a:r>
              <a:r>
                <a:rPr lang="zh-CN" altLang="en-US" sz="2000" dirty="0">
                  <a:latin typeface="华文新魏" pitchFamily="2" charset="-122"/>
                  <a:ea typeface="华文新魏" pitchFamily="2" charset="-122"/>
                </a:rPr>
                <a:t>作业终止并撤离</a:t>
              </a:r>
              <a:r>
                <a:rPr lang="en-US" altLang="zh-CN" sz="2000" dirty="0">
                  <a:latin typeface="华文新魏" pitchFamily="2" charset="-122"/>
                  <a:ea typeface="华文新魏" pitchFamily="2" charset="-122"/>
                </a:rPr>
                <a:t>)</a:t>
              </a:r>
            </a:p>
          </p:txBody>
        </p:sp>
        <p:sp>
          <p:nvSpPr>
            <p:cNvPr id="20" name="Line 69"/>
            <p:cNvSpPr>
              <a:spLocks noChangeShapeType="1"/>
            </p:cNvSpPr>
            <p:nvPr/>
          </p:nvSpPr>
          <p:spPr bwMode="auto">
            <a:xfrm flipV="1">
              <a:off x="2407" y="2062"/>
              <a:ext cx="0" cy="85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p>
          </p:txBody>
        </p:sp>
        <p:sp>
          <p:nvSpPr>
            <p:cNvPr id="21" name="Line 70"/>
            <p:cNvSpPr>
              <a:spLocks noChangeShapeType="1"/>
            </p:cNvSpPr>
            <p:nvPr/>
          </p:nvSpPr>
          <p:spPr bwMode="auto">
            <a:xfrm flipV="1">
              <a:off x="4258" y="1975"/>
              <a:ext cx="0" cy="9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p>
          </p:txBody>
        </p:sp>
        <p:sp>
          <p:nvSpPr>
            <p:cNvPr id="22" name="AutoShape 71"/>
            <p:cNvSpPr>
              <a:spLocks noChangeArrowheads="1"/>
            </p:cNvSpPr>
            <p:nvPr/>
          </p:nvSpPr>
          <p:spPr bwMode="auto">
            <a:xfrm>
              <a:off x="557" y="1094"/>
              <a:ext cx="682" cy="567"/>
            </a:xfrm>
            <a:prstGeom prst="wedgeRectCallout">
              <a:avLst>
                <a:gd name="adj1" fmla="val 40157"/>
                <a:gd name="adj2" fmla="val 107694"/>
              </a:avLst>
            </a:prstGeom>
            <a:solidFill>
              <a:srgbClr val="FFCC66"/>
            </a:solidFill>
            <a:ln w="9525">
              <a:solidFill>
                <a:srgbClr val="000000"/>
              </a:solidFill>
              <a:miter lim="800000"/>
              <a:headEnd/>
              <a:tailEnd/>
            </a:ln>
          </p:spPr>
          <p:txBody>
            <a:bodyPr/>
            <a:lstStyle/>
            <a:p>
              <a:r>
                <a:rPr lang="en-US" altLang="zh-CN" sz="2000" dirty="0" err="1">
                  <a:latin typeface="华文新魏" pitchFamily="2" charset="-122"/>
                  <a:ea typeface="华文新魏" pitchFamily="2" charset="-122"/>
                </a:rPr>
                <a:t>SPOOLing</a:t>
              </a:r>
              <a:r>
                <a:rPr lang="zh-CN" altLang="en-US" sz="2000" dirty="0">
                  <a:latin typeface="华文新魏" pitchFamily="2" charset="-122"/>
                  <a:ea typeface="华文新魏" pitchFamily="2" charset="-122"/>
                </a:rPr>
                <a:t>作业预输入</a:t>
              </a:r>
            </a:p>
            <a:p>
              <a:endParaRPr lang="en-US" altLang="zh-CN" sz="2000" dirty="0">
                <a:latin typeface="华文新魏" pitchFamily="2" charset="-122"/>
                <a:ea typeface="华文新魏" pitchFamily="2" charset="-122"/>
              </a:endParaRPr>
            </a:p>
          </p:txBody>
        </p:sp>
        <p:sp>
          <p:nvSpPr>
            <p:cNvPr id="23" name="AutoShape 72"/>
            <p:cNvSpPr>
              <a:spLocks noChangeArrowheads="1"/>
            </p:cNvSpPr>
            <p:nvPr/>
          </p:nvSpPr>
          <p:spPr bwMode="auto">
            <a:xfrm>
              <a:off x="4694" y="1207"/>
              <a:ext cx="682" cy="545"/>
            </a:xfrm>
            <a:prstGeom prst="wedgeRectCallout">
              <a:avLst>
                <a:gd name="adj1" fmla="val -53810"/>
                <a:gd name="adj2" fmla="val 95319"/>
              </a:avLst>
            </a:prstGeom>
            <a:solidFill>
              <a:srgbClr val="FFCC66"/>
            </a:solidFill>
            <a:ln w="9525">
              <a:solidFill>
                <a:srgbClr val="000000"/>
              </a:solidFill>
              <a:miter lim="800000"/>
              <a:headEnd/>
              <a:tailEnd/>
            </a:ln>
          </p:spPr>
          <p:txBody>
            <a:bodyPr/>
            <a:lstStyle/>
            <a:p>
              <a:r>
                <a:rPr lang="en-US" altLang="zh-CN" sz="2000">
                  <a:latin typeface="华文新魏" pitchFamily="2" charset="-122"/>
                  <a:ea typeface="华文新魏" pitchFamily="2" charset="-122"/>
                </a:rPr>
                <a:t>SPOOLing</a:t>
              </a:r>
              <a:r>
                <a:rPr lang="zh-CN" altLang="en-US" sz="2000">
                  <a:latin typeface="华文新魏" pitchFamily="2" charset="-122"/>
                  <a:ea typeface="华文新魏" pitchFamily="2" charset="-122"/>
                </a:rPr>
                <a:t>作业缓输出</a:t>
              </a:r>
            </a:p>
            <a:p>
              <a:endParaRPr lang="en-US" altLang="zh-CN" sz="2000">
                <a:latin typeface="华文新魏" pitchFamily="2" charset="-122"/>
                <a:ea typeface="华文新魏" pitchFamily="2" charset="-122"/>
              </a:endParaRPr>
            </a:p>
          </p:txBody>
        </p:sp>
        <p:sp>
          <p:nvSpPr>
            <p:cNvPr id="24" name="Line 73"/>
            <p:cNvSpPr>
              <a:spLocks noChangeShapeType="1"/>
            </p:cNvSpPr>
            <p:nvPr/>
          </p:nvSpPr>
          <p:spPr bwMode="auto">
            <a:xfrm>
              <a:off x="4604" y="1979"/>
              <a:ext cx="23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000"/>
            </a:p>
          </p:txBody>
        </p:sp>
      </p:grpSp>
    </p:spTree>
    <p:extLst>
      <p:ext uri="{BB962C8B-B14F-4D97-AF65-F5344CB8AC3E}">
        <p14:creationId xmlns:p14="http://schemas.microsoft.com/office/powerpoint/2010/main" val="2501416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常用</a:t>
            </a:r>
            <a:r>
              <a:rPr lang="zh-CN" altLang="en-US" dirty="0"/>
              <a:t>的调度算法</a:t>
            </a:r>
          </a:p>
        </p:txBody>
      </p:sp>
      <p:sp>
        <p:nvSpPr>
          <p:cNvPr id="4" name="日期占位符 3"/>
          <p:cNvSpPr>
            <a:spLocks noGrp="1"/>
          </p:cNvSpPr>
          <p:nvPr>
            <p:ph type="dt" sz="half" idx="10"/>
          </p:nvPr>
        </p:nvSpPr>
        <p:spPr/>
        <p:txBody>
          <a:bodyPr/>
          <a:lstStyle/>
          <a:p>
            <a:fld id="{5AC8EB17-5290-4DBE-B95A-78F7652B1597}" type="datetime1">
              <a:rPr lang="zh-CN" altLang="en-US" smtClean="0"/>
              <a:pPr/>
              <a:t>2017/5/3</a:t>
            </a:fld>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68</a:t>
            </a:fld>
            <a:endParaRPr lang="zh-CN" altLang="en-US"/>
          </a:p>
        </p:txBody>
      </p:sp>
      <p:sp>
        <p:nvSpPr>
          <p:cNvPr id="7" name="Content Placeholder 6"/>
          <p:cNvSpPr>
            <a:spLocks noGrp="1"/>
          </p:cNvSpPr>
          <p:nvPr>
            <p:ph idx="1"/>
          </p:nvPr>
        </p:nvSpPr>
        <p:spPr/>
        <p:txBody>
          <a:bodyPr/>
          <a:lstStyle/>
          <a:p>
            <a:pPr>
              <a:buFont typeface="Arial" charset="0"/>
              <a:buChar char="•"/>
            </a:pPr>
            <a:r>
              <a:rPr lang="zh-CN" altLang="en-US" dirty="0"/>
              <a:t> </a:t>
            </a:r>
            <a:r>
              <a:rPr lang="en-US" dirty="0"/>
              <a:t>先来先服务(FCFS-First Come First Serve) </a:t>
            </a:r>
          </a:p>
          <a:p>
            <a:pPr>
              <a:buFont typeface="Arial" charset="0"/>
              <a:buChar char="•"/>
            </a:pPr>
            <a:r>
              <a:rPr lang="zh-CN" altLang="en-US" dirty="0"/>
              <a:t> </a:t>
            </a:r>
            <a:r>
              <a:rPr lang="en-US" dirty="0"/>
              <a:t>最短作业优先(SJF-Shortest Job First) </a:t>
            </a:r>
          </a:p>
          <a:p>
            <a:pPr>
              <a:buFont typeface="Arial" charset="0"/>
              <a:buChar char="•"/>
            </a:pPr>
            <a:r>
              <a:rPr lang="zh-CN" altLang="en-US" dirty="0"/>
              <a:t> </a:t>
            </a:r>
            <a:r>
              <a:rPr lang="en-US" dirty="0"/>
              <a:t>最短剩余时间优先(SRT-Shortest Remaining Time Next) </a:t>
            </a:r>
          </a:p>
          <a:p>
            <a:pPr>
              <a:buFont typeface="Arial" charset="0"/>
              <a:buChar char="•"/>
            </a:pPr>
            <a:r>
              <a:rPr lang="zh-CN" altLang="en-US" dirty="0"/>
              <a:t> </a:t>
            </a:r>
            <a:r>
              <a:rPr lang="en-US" dirty="0"/>
              <a:t>最高相应比优先(HRRN-Highest Response Ratio Next) </a:t>
            </a:r>
          </a:p>
          <a:p>
            <a:endParaRPr lang="en-US" dirty="0"/>
          </a:p>
        </p:txBody>
      </p:sp>
    </p:spTree>
    <p:extLst>
      <p:ext uri="{BB962C8B-B14F-4D97-AF65-F5344CB8AC3E}">
        <p14:creationId xmlns:p14="http://schemas.microsoft.com/office/powerpoint/2010/main" val="15553059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smtClean="0"/>
              <a:t>Operation</a:t>
            </a:r>
            <a:r>
              <a:rPr lang="zh-CN" altLang="en-US" dirty="0" smtClean="0"/>
              <a:t> </a:t>
            </a:r>
            <a:r>
              <a:rPr lang="en-US" altLang="zh-CN" dirty="0" smtClean="0"/>
              <a:t>System	</a:t>
            </a:r>
            <a:endParaRPr lang="en-US" dirty="0"/>
          </a:p>
        </p:txBody>
      </p:sp>
      <p:sp>
        <p:nvSpPr>
          <p:cNvPr id="3" name="Subtitle 2"/>
          <p:cNvSpPr>
            <a:spLocks noGrp="1"/>
          </p:cNvSpPr>
          <p:nvPr>
            <p:ph type="subTitle" idx="1"/>
          </p:nvPr>
        </p:nvSpPr>
        <p:spPr/>
        <p:txBody>
          <a:bodyPr/>
          <a:lstStyle/>
          <a:p>
            <a:r>
              <a:rPr lang="en-US" altLang="zh-CN" dirty="0" smtClean="0"/>
              <a:t>Spark</a:t>
            </a:r>
            <a:r>
              <a:rPr lang="zh-CN" altLang="en-US" dirty="0" smtClean="0"/>
              <a:t> </a:t>
            </a:r>
            <a:endParaRPr lang="en-US" dirty="0"/>
          </a:p>
        </p:txBody>
      </p:sp>
    </p:spTree>
    <p:extLst>
      <p:ext uri="{BB962C8B-B14F-4D97-AF65-F5344CB8AC3E}">
        <p14:creationId xmlns:p14="http://schemas.microsoft.com/office/powerpoint/2010/main" val="379749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6400" y="863600"/>
            <a:ext cx="8839200" cy="5130800"/>
          </a:xfrm>
          <a:prstGeom prst="rect">
            <a:avLst/>
          </a:prstGeom>
        </p:spPr>
      </p:pic>
    </p:spTree>
    <p:extLst>
      <p:ext uri="{BB962C8B-B14F-4D97-AF65-F5344CB8AC3E}">
        <p14:creationId xmlns:p14="http://schemas.microsoft.com/office/powerpoint/2010/main" val="191273124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C702AC-9DF8-4635-80F1-140EEC9FA83A}" type="datetime1">
              <a:rPr lang="zh-CN" altLang="en-US" smtClean="0"/>
              <a:t>2017/5/3</a:t>
            </a:fld>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t>70</a:t>
            </a:fld>
            <a:endParaRPr lang="zh-CN" altLang="en-US"/>
          </a:p>
        </p:txBody>
      </p:sp>
      <p:pic>
        <p:nvPicPr>
          <p:cNvPr id="5" name="Picture 4"/>
          <p:cNvPicPr>
            <a:picLocks noChangeAspect="1"/>
          </p:cNvPicPr>
          <p:nvPr/>
        </p:nvPicPr>
        <p:blipFill>
          <a:blip r:embed="rId2"/>
          <a:stretch>
            <a:fillRect/>
          </a:stretch>
        </p:blipFill>
        <p:spPr>
          <a:xfrm>
            <a:off x="2624107" y="78712"/>
            <a:ext cx="6697738" cy="6642763"/>
          </a:xfrm>
          <a:prstGeom prst="rect">
            <a:avLst/>
          </a:prstGeom>
        </p:spPr>
      </p:pic>
    </p:spTree>
    <p:extLst>
      <p:ext uri="{BB962C8B-B14F-4D97-AF65-F5344CB8AC3E}">
        <p14:creationId xmlns:p14="http://schemas.microsoft.com/office/powerpoint/2010/main" val="1324374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应用间</a:t>
            </a:r>
            <a:r>
              <a:rPr lang="zh-CN" altLang="en-US" dirty="0" smtClean="0"/>
              <a:t>调度（</a:t>
            </a:r>
            <a:r>
              <a:rPr lang="en-US" altLang="zh-CN" dirty="0" smtClean="0"/>
              <a:t>1</a:t>
            </a:r>
            <a:r>
              <a:rPr lang="zh-CN" altLang="en-US" dirty="0" smtClean="0"/>
              <a:t>）</a:t>
            </a:r>
            <a:endParaRPr lang="en-US" dirty="0"/>
          </a:p>
        </p:txBody>
      </p:sp>
      <p:sp>
        <p:nvSpPr>
          <p:cNvPr id="3" name="Content Placeholder 2"/>
          <p:cNvSpPr>
            <a:spLocks noGrp="1"/>
          </p:cNvSpPr>
          <p:nvPr>
            <p:ph idx="1"/>
          </p:nvPr>
        </p:nvSpPr>
        <p:spPr/>
        <p:txBody>
          <a:bodyPr>
            <a:normAutofit/>
          </a:bodyPr>
          <a:lstStyle/>
          <a:p>
            <a:r>
              <a:rPr lang="zh-CN" altLang="en-US" dirty="0"/>
              <a:t>调度策略</a:t>
            </a:r>
            <a:r>
              <a:rPr lang="en-US" altLang="zh-CN" dirty="0"/>
              <a:t>1: </a:t>
            </a:r>
            <a:r>
              <a:rPr lang="zh-CN" altLang="en-US" dirty="0"/>
              <a:t>资源静态</a:t>
            </a:r>
            <a:r>
              <a:rPr lang="zh-CN" altLang="en-US" dirty="0" smtClean="0"/>
              <a:t>分区</a:t>
            </a:r>
            <a:endParaRPr lang="en-US" altLang="zh-CN" dirty="0" smtClean="0"/>
          </a:p>
          <a:p>
            <a:pPr lvl="1"/>
            <a:r>
              <a:rPr lang="zh-CN" altLang="en-US" dirty="0"/>
              <a:t>资源静态分区是指整个集群的资源被预先划分为多个</a:t>
            </a:r>
            <a:r>
              <a:rPr lang="en-US" altLang="zh-CN" dirty="0"/>
              <a:t>partitions</a:t>
            </a:r>
            <a:r>
              <a:rPr lang="zh-CN" altLang="en-US" dirty="0"/>
              <a:t>，资源分配时的最小粒度是一个静态的</a:t>
            </a:r>
            <a:r>
              <a:rPr lang="en-US" altLang="zh-CN" dirty="0"/>
              <a:t>partition</a:t>
            </a:r>
            <a:r>
              <a:rPr lang="zh-CN" altLang="en-US" dirty="0" smtClean="0"/>
              <a:t>。</a:t>
            </a:r>
            <a:endParaRPr lang="en-US" altLang="zh-CN" dirty="0" smtClean="0"/>
          </a:p>
          <a:p>
            <a:pPr lvl="1"/>
            <a:r>
              <a:rPr lang="zh-CN" altLang="en-US" dirty="0" smtClean="0"/>
              <a:t>根据</a:t>
            </a:r>
            <a:r>
              <a:rPr lang="zh-CN" altLang="en-US" dirty="0"/>
              <a:t>应用对资源的申请需求为其分配静态的</a:t>
            </a:r>
            <a:r>
              <a:rPr lang="en-US" altLang="zh-CN" dirty="0"/>
              <a:t>partition(s)</a:t>
            </a:r>
            <a:r>
              <a:rPr lang="zh-CN" altLang="en-US" dirty="0"/>
              <a:t>是</a:t>
            </a:r>
            <a:r>
              <a:rPr lang="en-US" altLang="zh-CN" dirty="0"/>
              <a:t>Spark</a:t>
            </a:r>
            <a:r>
              <a:rPr lang="zh-CN" altLang="en-US" dirty="0"/>
              <a:t>支持的最简单的调度策略</a:t>
            </a:r>
            <a:r>
              <a:rPr lang="zh-CN" altLang="en-US" dirty="0" smtClean="0"/>
              <a:t>。</a:t>
            </a:r>
            <a:endParaRPr lang="en-US" altLang="zh-CN" dirty="0" smtClean="0"/>
          </a:p>
          <a:p>
            <a:pPr lvl="1"/>
            <a:r>
              <a:rPr lang="zh-CN" altLang="en-US" dirty="0"/>
              <a:t>若</a:t>
            </a:r>
            <a:r>
              <a:rPr lang="en-US" altLang="zh-CN" dirty="0"/>
              <a:t>Spark</a:t>
            </a:r>
            <a:r>
              <a:rPr lang="zh-CN" altLang="en-US" dirty="0"/>
              <a:t>集群配置了</a:t>
            </a:r>
            <a:r>
              <a:rPr lang="en-US" altLang="zh-CN" dirty="0"/>
              <a:t>static partitioning</a:t>
            </a:r>
            <a:r>
              <a:rPr lang="zh-CN" altLang="en-US" dirty="0"/>
              <a:t>的调度策略，则它对提交的多个应用间默认采用</a:t>
            </a:r>
            <a:r>
              <a:rPr lang="en-US" altLang="zh-CN" dirty="0"/>
              <a:t>FIFO</a:t>
            </a:r>
            <a:r>
              <a:rPr lang="zh-CN" altLang="en-US" dirty="0"/>
              <a:t>顺序进行调度</a:t>
            </a:r>
            <a:r>
              <a:rPr lang="zh-CN" altLang="en-US" dirty="0" smtClean="0"/>
              <a:t>，</a:t>
            </a:r>
            <a:endParaRPr lang="en-US" altLang="zh-CN" dirty="0" smtClean="0"/>
          </a:p>
          <a:p>
            <a:pPr lvl="1"/>
            <a:r>
              <a:rPr lang="zh-CN" altLang="en-US" dirty="0"/>
              <a:t>每个获得执行机会的应用在运行期间可占用整个集群的资源，这样做明显不友好，所以应用提交者通常需要通过设置</a:t>
            </a:r>
            <a:r>
              <a:rPr lang="en-US" altLang="zh-CN" dirty="0" err="1"/>
              <a:t>spark.cores.max</a:t>
            </a:r>
            <a:r>
              <a:rPr lang="zh-CN" altLang="en-US" dirty="0"/>
              <a:t>来控制其占用的</a:t>
            </a:r>
            <a:r>
              <a:rPr lang="en-US" altLang="zh-CN" dirty="0"/>
              <a:t>core/memory</a:t>
            </a:r>
            <a:r>
              <a:rPr lang="zh-CN" altLang="en-US" dirty="0"/>
              <a:t>资源。</a:t>
            </a:r>
            <a:r>
              <a:rPr lang="en-US" altLang="zh-CN" dirty="0" smtClean="0"/>
              <a:t>	</a:t>
            </a:r>
            <a:endParaRPr lang="en-US" altLang="zh-CN" dirty="0"/>
          </a:p>
          <a:p>
            <a:endParaRPr lang="en-US" dirty="0"/>
          </a:p>
        </p:txBody>
      </p:sp>
      <p:sp>
        <p:nvSpPr>
          <p:cNvPr id="4" name="Date Placeholder 3"/>
          <p:cNvSpPr>
            <a:spLocks noGrp="1"/>
          </p:cNvSpPr>
          <p:nvPr>
            <p:ph type="dt" sz="half" idx="10"/>
          </p:nvPr>
        </p:nvSpPr>
        <p:spPr/>
        <p:txBody>
          <a:bodyPr/>
          <a:lstStyle/>
          <a:p>
            <a:fld id="{5AC8EB17-5290-4DBE-B95A-78F7652B1597}" type="datetime1">
              <a:rPr lang="zh-CN" altLang="en-US" smtClean="0"/>
              <a:t>2017/5/3</a:t>
            </a:fld>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71</a:t>
            </a:fld>
            <a:endParaRPr lang="zh-CN" altLang="en-US"/>
          </a:p>
        </p:txBody>
      </p:sp>
    </p:spTree>
    <p:extLst>
      <p:ext uri="{BB962C8B-B14F-4D97-AF65-F5344CB8AC3E}">
        <p14:creationId xmlns:p14="http://schemas.microsoft.com/office/powerpoint/2010/main" val="10835168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应用间调度</a:t>
            </a:r>
            <a:r>
              <a:rPr lang="zh-CN" altLang="en-US" dirty="0" smtClean="0"/>
              <a:t>（</a:t>
            </a:r>
            <a:r>
              <a:rPr lang="en-US" altLang="zh-CN" dirty="0" smtClean="0"/>
              <a:t>2</a:t>
            </a:r>
            <a:r>
              <a:rPr lang="zh-CN" altLang="en-US" dirty="0" smtClean="0"/>
              <a:t>）</a:t>
            </a:r>
            <a:endParaRPr lang="en-US" dirty="0"/>
          </a:p>
        </p:txBody>
      </p:sp>
      <p:sp>
        <p:nvSpPr>
          <p:cNvPr id="3" name="Content Placeholder 2"/>
          <p:cNvSpPr>
            <a:spLocks noGrp="1"/>
          </p:cNvSpPr>
          <p:nvPr>
            <p:ph idx="1"/>
          </p:nvPr>
        </p:nvSpPr>
        <p:spPr/>
        <p:txBody>
          <a:bodyPr>
            <a:normAutofit/>
          </a:bodyPr>
          <a:lstStyle/>
          <a:p>
            <a:r>
              <a:rPr lang="zh-CN" altLang="en-US" dirty="0"/>
              <a:t>调度策略</a:t>
            </a:r>
            <a:r>
              <a:rPr lang="en-US" altLang="zh-CN" dirty="0"/>
              <a:t>2: </a:t>
            </a:r>
            <a:r>
              <a:rPr lang="zh-CN" altLang="en-US" dirty="0"/>
              <a:t>动态共享</a:t>
            </a:r>
            <a:r>
              <a:rPr lang="en-US" altLang="zh-CN" dirty="0"/>
              <a:t>CPU cores</a:t>
            </a:r>
          </a:p>
          <a:p>
            <a:pPr lvl="1"/>
            <a:r>
              <a:rPr lang="zh-CN" altLang="en-US" dirty="0" smtClean="0"/>
              <a:t>若</a:t>
            </a:r>
            <a:r>
              <a:rPr lang="en-US" dirty="0" err="1" smtClean="0"/>
              <a:t>Spark</a:t>
            </a:r>
            <a:r>
              <a:rPr lang="en-US" dirty="0" err="1"/>
              <a:t>集群采用Mesos</a:t>
            </a:r>
            <a:r>
              <a:rPr lang="en-US" dirty="0" err="1" smtClean="0"/>
              <a:t>模式</a:t>
            </a:r>
            <a:r>
              <a:rPr lang="zh-CN" altLang="en-US" dirty="0" smtClean="0"/>
              <a:t>，可以采用该策略；</a:t>
            </a:r>
            <a:endParaRPr lang="en-US" altLang="zh-CN" dirty="0" smtClean="0"/>
          </a:p>
          <a:p>
            <a:pPr lvl="1"/>
            <a:r>
              <a:rPr lang="zh-CN" altLang="en-US" dirty="0"/>
              <a:t>每个应用仍拥有各自独立的</a:t>
            </a:r>
            <a:r>
              <a:rPr lang="en-US" altLang="zh-CN" dirty="0"/>
              <a:t>cores/memory</a:t>
            </a:r>
            <a:r>
              <a:rPr lang="zh-CN" altLang="en-US" dirty="0"/>
              <a:t>，但当应用申请资源后并未使用时（即分配给应用的资源当前闲置）</a:t>
            </a:r>
            <a:r>
              <a:rPr lang="zh-CN" altLang="en-US" dirty="0" smtClean="0"/>
              <a:t>，其它</a:t>
            </a:r>
            <a:r>
              <a:rPr lang="zh-CN" altLang="en-US" dirty="0"/>
              <a:t>应用的计算任务可能会被调度器分配到这些闲置资源上</a:t>
            </a:r>
            <a:r>
              <a:rPr lang="zh-CN" altLang="en-US" dirty="0" smtClean="0"/>
              <a:t>。</a:t>
            </a:r>
            <a:endParaRPr lang="en-US" altLang="zh-CN" dirty="0" smtClean="0"/>
          </a:p>
          <a:p>
            <a:pPr lvl="1"/>
            <a:r>
              <a:rPr lang="zh-CN" altLang="en-US" dirty="0" smtClean="0"/>
              <a:t>当</a:t>
            </a:r>
            <a:r>
              <a:rPr lang="zh-CN" altLang="en-US" dirty="0"/>
              <a:t>提交给集群的应用有很多是非活跃应用时（即它们并非时刻占用集群资源），这种调度策略能很大程度上提升集群资源利用效率</a:t>
            </a:r>
            <a:r>
              <a:rPr lang="zh-CN" altLang="en-US" dirty="0" smtClean="0"/>
              <a:t>。</a:t>
            </a:r>
            <a:endParaRPr lang="en-US" altLang="zh-CN" dirty="0" smtClean="0"/>
          </a:p>
          <a:p>
            <a:pPr lvl="1"/>
            <a:r>
              <a:rPr lang="zh-CN" altLang="en-US" dirty="0">
                <a:solidFill>
                  <a:srgbClr val="FF0000"/>
                </a:solidFill>
              </a:rPr>
              <a:t>风险是：若某个应用从非活跃状态转变为活跃状态时，且它提交时申请的资源当前恰好被调度给其它应用，则它无法立即获得执行的机会。</a:t>
            </a:r>
            <a:endParaRPr lang="en-US" dirty="0">
              <a:solidFill>
                <a:srgbClr val="FF0000"/>
              </a:solidFill>
            </a:endParaRPr>
          </a:p>
        </p:txBody>
      </p:sp>
      <p:sp>
        <p:nvSpPr>
          <p:cNvPr id="4" name="Date Placeholder 3"/>
          <p:cNvSpPr>
            <a:spLocks noGrp="1"/>
          </p:cNvSpPr>
          <p:nvPr>
            <p:ph type="dt" sz="half" idx="10"/>
          </p:nvPr>
        </p:nvSpPr>
        <p:spPr/>
        <p:txBody>
          <a:bodyPr/>
          <a:lstStyle/>
          <a:p>
            <a:fld id="{5AC8EB17-5290-4DBE-B95A-78F7652B1597}" type="datetime1">
              <a:rPr lang="zh-CN" altLang="en-US" smtClean="0"/>
              <a:t>2017/5/3</a:t>
            </a:fld>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72</a:t>
            </a:fld>
            <a:endParaRPr lang="zh-CN" altLang="en-US"/>
          </a:p>
        </p:txBody>
      </p:sp>
    </p:spTree>
    <p:extLst>
      <p:ext uri="{BB962C8B-B14F-4D97-AF65-F5344CB8AC3E}">
        <p14:creationId xmlns:p14="http://schemas.microsoft.com/office/powerpoint/2010/main" val="56150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应用间调度</a:t>
            </a:r>
            <a:r>
              <a:rPr lang="zh-CN" altLang="en-US" dirty="0" smtClean="0"/>
              <a:t>（</a:t>
            </a:r>
            <a:r>
              <a:rPr lang="en-US" altLang="zh-CN" dirty="0" smtClean="0"/>
              <a:t>3</a:t>
            </a:r>
            <a:r>
              <a:rPr lang="zh-CN" altLang="en-US" dirty="0" smtClean="0"/>
              <a:t>）</a:t>
            </a:r>
            <a:endParaRPr lang="en-US" dirty="0"/>
          </a:p>
        </p:txBody>
      </p:sp>
      <p:sp>
        <p:nvSpPr>
          <p:cNvPr id="3" name="Content Placeholder 2"/>
          <p:cNvSpPr>
            <a:spLocks noGrp="1"/>
          </p:cNvSpPr>
          <p:nvPr>
            <p:ph idx="1"/>
          </p:nvPr>
        </p:nvSpPr>
        <p:spPr/>
        <p:txBody>
          <a:bodyPr/>
          <a:lstStyle/>
          <a:p>
            <a:r>
              <a:rPr lang="zh-CN" altLang="en-US" dirty="0"/>
              <a:t>动态资源申请</a:t>
            </a:r>
            <a:endParaRPr lang="en-US" altLang="zh-CN" dirty="0" smtClean="0"/>
          </a:p>
          <a:p>
            <a:pPr lvl="1"/>
            <a:r>
              <a:rPr lang="zh-CN" altLang="en-US" dirty="0" smtClean="0"/>
              <a:t>它</a:t>
            </a:r>
            <a:r>
              <a:rPr lang="zh-CN" altLang="en-US" dirty="0"/>
              <a:t>允许根据应用的</a:t>
            </a:r>
            <a:r>
              <a:rPr lang="en-US" altLang="zh-CN" dirty="0"/>
              <a:t>workload</a:t>
            </a:r>
            <a:r>
              <a:rPr lang="zh-CN" altLang="en-US" dirty="0"/>
              <a:t>动态调整其所需的集群资源</a:t>
            </a:r>
            <a:r>
              <a:rPr lang="zh-CN" altLang="en-US" dirty="0" smtClean="0"/>
              <a:t>。</a:t>
            </a:r>
            <a:endParaRPr lang="en-US" altLang="zh-CN" dirty="0"/>
          </a:p>
          <a:p>
            <a:pPr lvl="1"/>
            <a:r>
              <a:rPr lang="zh-CN" altLang="en-US" dirty="0" smtClean="0"/>
              <a:t>若</a:t>
            </a:r>
            <a:r>
              <a:rPr lang="zh-CN" altLang="en-US" dirty="0"/>
              <a:t>应用暂时不需要它之前申请的资源，则它可以先归还给集群</a:t>
            </a:r>
            <a:r>
              <a:rPr lang="zh-CN" altLang="en-US" dirty="0" smtClean="0"/>
              <a:t>，</a:t>
            </a:r>
            <a:endParaRPr lang="en-US" altLang="zh-CN" dirty="0" smtClean="0"/>
          </a:p>
          <a:p>
            <a:pPr lvl="1"/>
            <a:r>
              <a:rPr lang="zh-CN" altLang="en-US" dirty="0" smtClean="0"/>
              <a:t>当</a:t>
            </a:r>
            <a:r>
              <a:rPr lang="zh-CN" altLang="en-US" dirty="0"/>
              <a:t>它需要时，可以重新向集群申请。当</a:t>
            </a:r>
            <a:r>
              <a:rPr lang="en-US" altLang="zh-CN" dirty="0"/>
              <a:t>Spark</a:t>
            </a:r>
            <a:r>
              <a:rPr lang="zh-CN" altLang="en-US" dirty="0"/>
              <a:t>集群被多个应用共享时，这种按需分配的策略显然是非常有优势的。</a:t>
            </a:r>
            <a:endParaRPr lang="en-US" dirty="0"/>
          </a:p>
        </p:txBody>
      </p:sp>
      <p:sp>
        <p:nvSpPr>
          <p:cNvPr id="4" name="Date Placeholder 3"/>
          <p:cNvSpPr>
            <a:spLocks noGrp="1"/>
          </p:cNvSpPr>
          <p:nvPr>
            <p:ph type="dt" sz="half" idx="10"/>
          </p:nvPr>
        </p:nvSpPr>
        <p:spPr/>
        <p:txBody>
          <a:bodyPr/>
          <a:lstStyle/>
          <a:p>
            <a:fld id="{5AC8EB17-5290-4DBE-B95A-78F7652B1597}" type="datetime1">
              <a:rPr lang="zh-CN" altLang="en-US" smtClean="0"/>
              <a:t>2017/5/3</a:t>
            </a:fld>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73</a:t>
            </a:fld>
            <a:endParaRPr lang="zh-CN" altLang="en-US"/>
          </a:p>
        </p:txBody>
      </p:sp>
    </p:spTree>
    <p:extLst>
      <p:ext uri="{BB962C8B-B14F-4D97-AF65-F5344CB8AC3E}">
        <p14:creationId xmlns:p14="http://schemas.microsoft.com/office/powerpoint/2010/main" val="11720063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应用内调度（</a:t>
            </a:r>
            <a:r>
              <a:rPr lang="en-US" altLang="zh-CN" dirty="0" smtClean="0"/>
              <a:t>1</a:t>
            </a:r>
            <a:r>
              <a:rPr lang="zh-CN" altLang="en-US" dirty="0" smtClean="0"/>
              <a:t>）</a:t>
            </a:r>
            <a:endParaRPr lang="en-US" dirty="0"/>
          </a:p>
        </p:txBody>
      </p:sp>
      <p:sp>
        <p:nvSpPr>
          <p:cNvPr id="3" name="Content Placeholder 2"/>
          <p:cNvSpPr>
            <a:spLocks noGrp="1"/>
          </p:cNvSpPr>
          <p:nvPr>
            <p:ph idx="1"/>
          </p:nvPr>
        </p:nvSpPr>
        <p:spPr/>
        <p:txBody>
          <a:bodyPr>
            <a:normAutofit/>
          </a:bodyPr>
          <a:lstStyle/>
          <a:p>
            <a:pPr marL="0" indent="0">
              <a:buNone/>
            </a:pPr>
            <a:r>
              <a:rPr lang="en-US" dirty="0" err="1" smtClean="0"/>
              <a:t>在应用内部，</a:t>
            </a:r>
            <a:r>
              <a:rPr lang="en-US" dirty="0" err="1"/>
              <a:t>每个</a:t>
            </a:r>
            <a:r>
              <a:rPr lang="en-US" dirty="0" err="1" smtClean="0"/>
              <a:t>action（</a:t>
            </a:r>
            <a:r>
              <a:rPr lang="en-US" altLang="zh-CN" dirty="0" err="1" smtClean="0"/>
              <a:t>e.g</a:t>
            </a:r>
            <a:r>
              <a:rPr lang="en-US" altLang="zh-CN" dirty="0" smtClean="0"/>
              <a:t>.</a:t>
            </a:r>
            <a:r>
              <a:rPr lang="zh-CN" altLang="en-US" dirty="0"/>
              <a:t> </a:t>
            </a:r>
            <a:r>
              <a:rPr lang="en-US" altLang="zh-CN" dirty="0" smtClean="0"/>
              <a:t>save,</a:t>
            </a:r>
            <a:r>
              <a:rPr lang="zh-CN" altLang="en-US" dirty="0" smtClean="0"/>
              <a:t> </a:t>
            </a:r>
            <a:r>
              <a:rPr lang="en-US" altLang="zh-CN" dirty="0" err="1" smtClean="0"/>
              <a:t>collect</a:t>
            </a:r>
            <a:r>
              <a:rPr lang="en-US" dirty="0" err="1" smtClean="0"/>
              <a:t>）</a:t>
            </a:r>
            <a:r>
              <a:rPr lang="en-US" dirty="0" err="1"/>
              <a:t>以及计算这个action结果所需要的一系列tasks被统称为一个"</a:t>
            </a:r>
            <a:r>
              <a:rPr lang="en-US" dirty="0" err="1" smtClean="0"/>
              <a:t>job</a:t>
            </a:r>
            <a:r>
              <a:rPr lang="en-US" dirty="0" smtClean="0"/>
              <a:t>”</a:t>
            </a:r>
          </a:p>
          <a:p>
            <a:r>
              <a:rPr lang="en-US" altLang="zh-CN" dirty="0"/>
              <a:t>FIFO</a:t>
            </a:r>
            <a:r>
              <a:rPr lang="zh-CN" altLang="en-US" dirty="0"/>
              <a:t>的调度策略</a:t>
            </a:r>
            <a:endParaRPr lang="en-US" altLang="zh-CN" dirty="0" smtClean="0"/>
          </a:p>
          <a:p>
            <a:pPr lvl="1"/>
            <a:r>
              <a:rPr lang="zh-CN" altLang="en-US" dirty="0" smtClean="0"/>
              <a:t>每个</a:t>
            </a:r>
            <a:r>
              <a:rPr lang="en-US" altLang="zh-CN" dirty="0"/>
              <a:t>job</a:t>
            </a:r>
            <a:r>
              <a:rPr lang="zh-CN" altLang="en-US" dirty="0"/>
              <a:t>被分解为不同的</a:t>
            </a:r>
            <a:r>
              <a:rPr lang="en-US" altLang="zh-CN" dirty="0" smtClean="0"/>
              <a:t>stages;</a:t>
            </a:r>
          </a:p>
          <a:p>
            <a:pPr lvl="1"/>
            <a:r>
              <a:rPr lang="zh-CN" altLang="en-US" dirty="0"/>
              <a:t>当多个</a:t>
            </a:r>
            <a:r>
              <a:rPr lang="en-US" altLang="zh-CN" dirty="0"/>
              <a:t>job</a:t>
            </a:r>
            <a:r>
              <a:rPr lang="zh-CN" altLang="en-US" dirty="0"/>
              <a:t>各自的</a:t>
            </a:r>
            <a:r>
              <a:rPr lang="en-US" altLang="zh-CN" dirty="0"/>
              <a:t>stage</a:t>
            </a:r>
            <a:r>
              <a:rPr lang="zh-CN" altLang="en-US" dirty="0"/>
              <a:t>所在的线程同时申请资源时，第</a:t>
            </a:r>
            <a:r>
              <a:rPr lang="en-US" altLang="zh-CN" dirty="0"/>
              <a:t>1</a:t>
            </a:r>
            <a:r>
              <a:rPr lang="zh-CN" altLang="en-US" dirty="0"/>
              <a:t>个</a:t>
            </a:r>
            <a:r>
              <a:rPr lang="en-US" altLang="zh-CN" dirty="0"/>
              <a:t>job</a:t>
            </a:r>
            <a:r>
              <a:rPr lang="zh-CN" altLang="en-US" dirty="0"/>
              <a:t>的</a:t>
            </a:r>
            <a:r>
              <a:rPr lang="en-US" altLang="zh-CN" dirty="0"/>
              <a:t>stage</a:t>
            </a:r>
            <a:r>
              <a:rPr lang="zh-CN" altLang="en-US" dirty="0"/>
              <a:t>优先获得</a:t>
            </a:r>
            <a:r>
              <a:rPr lang="zh-CN" altLang="en-US" dirty="0" smtClean="0"/>
              <a:t>资源</a:t>
            </a:r>
            <a:r>
              <a:rPr lang="en-US" altLang="zh-CN" dirty="0" smtClean="0"/>
              <a:t>;</a:t>
            </a:r>
          </a:p>
          <a:p>
            <a:pPr lvl="1"/>
            <a:r>
              <a:rPr lang="zh-CN" altLang="en-US" dirty="0"/>
              <a:t>如果</a:t>
            </a:r>
            <a:r>
              <a:rPr lang="en-US" altLang="zh-CN" dirty="0"/>
              <a:t>job queue</a:t>
            </a:r>
            <a:r>
              <a:rPr lang="zh-CN" altLang="en-US" dirty="0"/>
              <a:t>头部的</a:t>
            </a:r>
            <a:r>
              <a:rPr lang="en-US" altLang="zh-CN" dirty="0"/>
              <a:t>job</a:t>
            </a:r>
            <a:r>
              <a:rPr lang="zh-CN" altLang="en-US" dirty="0"/>
              <a:t>恰好是需要最长执行时间的</a:t>
            </a:r>
            <a:r>
              <a:rPr lang="en-US" altLang="zh-CN" dirty="0"/>
              <a:t>job</a:t>
            </a:r>
            <a:r>
              <a:rPr lang="zh-CN" altLang="en-US" dirty="0"/>
              <a:t>时，后面所有的</a:t>
            </a:r>
            <a:r>
              <a:rPr lang="en-US" altLang="zh-CN" dirty="0"/>
              <a:t>job</a:t>
            </a:r>
            <a:r>
              <a:rPr lang="zh-CN" altLang="en-US" dirty="0"/>
              <a:t>均得不到执行的机会，这样会导致某些</a:t>
            </a:r>
            <a:r>
              <a:rPr lang="en-US" altLang="zh-CN" dirty="0"/>
              <a:t>job(s)</a:t>
            </a:r>
            <a:r>
              <a:rPr lang="zh-CN" altLang="en-US" dirty="0"/>
              <a:t>饿死的情况。</a:t>
            </a:r>
            <a:endParaRPr lang="en-US" dirty="0"/>
          </a:p>
        </p:txBody>
      </p:sp>
      <p:sp>
        <p:nvSpPr>
          <p:cNvPr id="4" name="Date Placeholder 3"/>
          <p:cNvSpPr>
            <a:spLocks noGrp="1"/>
          </p:cNvSpPr>
          <p:nvPr>
            <p:ph type="dt" sz="half" idx="10"/>
          </p:nvPr>
        </p:nvSpPr>
        <p:spPr/>
        <p:txBody>
          <a:bodyPr/>
          <a:lstStyle/>
          <a:p>
            <a:fld id="{5AC8EB17-5290-4DBE-B95A-78F7652B1597}" type="datetime1">
              <a:rPr lang="zh-CN" altLang="en-US" smtClean="0"/>
              <a:t>2017/5/3</a:t>
            </a:fld>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74</a:t>
            </a:fld>
            <a:endParaRPr lang="zh-CN" altLang="en-US"/>
          </a:p>
        </p:txBody>
      </p:sp>
    </p:spTree>
    <p:extLst>
      <p:ext uri="{BB962C8B-B14F-4D97-AF65-F5344CB8AC3E}">
        <p14:creationId xmlns:p14="http://schemas.microsoft.com/office/powerpoint/2010/main" val="19102083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应用内调度</a:t>
            </a:r>
            <a:r>
              <a:rPr lang="zh-CN" altLang="en-US" dirty="0" smtClean="0"/>
              <a:t>（</a:t>
            </a:r>
            <a:r>
              <a:rPr lang="en-US" altLang="zh-CN" dirty="0" smtClean="0"/>
              <a:t>2</a:t>
            </a:r>
            <a:r>
              <a:rPr lang="zh-CN" altLang="en-US" dirty="0" smtClean="0"/>
              <a:t>）</a:t>
            </a:r>
            <a:endParaRPr lang="en-US" dirty="0"/>
          </a:p>
        </p:txBody>
      </p:sp>
      <p:sp>
        <p:nvSpPr>
          <p:cNvPr id="3" name="Content Placeholder 2"/>
          <p:cNvSpPr>
            <a:spLocks noGrp="1"/>
          </p:cNvSpPr>
          <p:nvPr>
            <p:ph idx="1"/>
          </p:nvPr>
        </p:nvSpPr>
        <p:spPr/>
        <p:txBody>
          <a:bodyPr>
            <a:normAutofit/>
          </a:bodyPr>
          <a:lstStyle/>
          <a:p>
            <a:pPr marL="342900" lvl="1" indent="-342900">
              <a:buFont typeface="Arial" pitchFamily="34" charset="0"/>
              <a:buChar char="•"/>
            </a:pPr>
            <a:r>
              <a:rPr lang="en-US" dirty="0"/>
              <a:t>"fair sharing"</a:t>
            </a:r>
            <a:endParaRPr lang="en-US" altLang="zh-CN" dirty="0"/>
          </a:p>
          <a:p>
            <a:pPr lvl="1"/>
            <a:r>
              <a:rPr lang="en-US" altLang="zh-CN" dirty="0" smtClean="0"/>
              <a:t>Spark</a:t>
            </a:r>
            <a:r>
              <a:rPr lang="zh-CN" altLang="en-US" dirty="0" smtClean="0"/>
              <a:t>对</a:t>
            </a:r>
            <a:r>
              <a:rPr lang="zh-CN" altLang="en-US" dirty="0"/>
              <a:t>不同</a:t>
            </a:r>
            <a:r>
              <a:rPr lang="en-US" altLang="zh-CN" dirty="0"/>
              <a:t>jobs</a:t>
            </a:r>
            <a:r>
              <a:rPr lang="zh-CN" altLang="en-US" dirty="0"/>
              <a:t>的</a:t>
            </a:r>
            <a:r>
              <a:rPr lang="en-US" altLang="zh-CN" dirty="0"/>
              <a:t>stages</a:t>
            </a:r>
            <a:r>
              <a:rPr lang="zh-CN" altLang="en-US" dirty="0"/>
              <a:t>提交的</a:t>
            </a:r>
            <a:r>
              <a:rPr lang="en-US" altLang="zh-CN" dirty="0"/>
              <a:t>tasks</a:t>
            </a:r>
            <a:r>
              <a:rPr lang="zh-CN" altLang="en-US" dirty="0"/>
              <a:t>采用</a:t>
            </a:r>
            <a:r>
              <a:rPr lang="en-US" altLang="zh-CN" dirty="0"/>
              <a:t>Round Robin</a:t>
            </a:r>
            <a:r>
              <a:rPr lang="zh-CN" altLang="en-US" dirty="0"/>
              <a:t>的调度方式，如此，所有的</a:t>
            </a:r>
            <a:r>
              <a:rPr lang="en-US" altLang="zh-CN" dirty="0"/>
              <a:t>jobs</a:t>
            </a:r>
            <a:r>
              <a:rPr lang="zh-CN" altLang="en-US" dirty="0"/>
              <a:t>均得到公平执行的机会。因此，即使某些</a:t>
            </a:r>
            <a:r>
              <a:rPr lang="en-US" altLang="zh-CN" dirty="0"/>
              <a:t>short-time jobs</a:t>
            </a:r>
            <a:r>
              <a:rPr lang="zh-CN" altLang="en-US" dirty="0"/>
              <a:t>本身的提交时间在</a:t>
            </a:r>
            <a:r>
              <a:rPr lang="en-US" altLang="zh-CN" dirty="0"/>
              <a:t>long jobs</a:t>
            </a:r>
            <a:r>
              <a:rPr lang="zh-CN" altLang="en-US" dirty="0"/>
              <a:t>之后，它也能获得被执行的机会，从而达到可预期的响应</a:t>
            </a:r>
            <a:r>
              <a:rPr lang="zh-CN" altLang="en-US" dirty="0" smtClean="0"/>
              <a:t>时间</a:t>
            </a:r>
            <a:endParaRPr lang="en-US" altLang="zh-CN" dirty="0" smtClean="0"/>
          </a:p>
          <a:p>
            <a:pPr lvl="1"/>
            <a:r>
              <a:rPr lang="zh-CN" altLang="en-US" dirty="0" smtClean="0"/>
              <a:t>要</a:t>
            </a:r>
            <a:r>
              <a:rPr lang="zh-CN" altLang="en-US" dirty="0"/>
              <a:t>启用</a:t>
            </a:r>
            <a:r>
              <a:rPr lang="en-US" altLang="zh-CN" dirty="0"/>
              <a:t>fair sharing</a:t>
            </a:r>
            <a:r>
              <a:rPr lang="zh-CN" altLang="en-US" dirty="0"/>
              <a:t>调度策略，需要在</a:t>
            </a:r>
            <a:r>
              <a:rPr lang="en-US" altLang="zh-CN" dirty="0"/>
              <a:t>spark</a:t>
            </a:r>
            <a:r>
              <a:rPr lang="zh-CN" altLang="en-US" dirty="0"/>
              <a:t>配置文件中将</a:t>
            </a:r>
            <a:r>
              <a:rPr lang="en-US" altLang="zh-CN" dirty="0" err="1"/>
              <a:t>spark.scheduler.mode</a:t>
            </a:r>
            <a:r>
              <a:rPr lang="zh-CN" altLang="en-US" dirty="0"/>
              <a:t>设置为</a:t>
            </a:r>
            <a:r>
              <a:rPr lang="en-US" altLang="zh-CN" dirty="0"/>
              <a:t>FAIR</a:t>
            </a:r>
            <a:r>
              <a:rPr lang="zh-CN" altLang="en-US" dirty="0" smtClean="0"/>
              <a:t>。</a:t>
            </a:r>
            <a:endParaRPr lang="en-US" altLang="zh-CN" dirty="0" smtClean="0"/>
          </a:p>
          <a:p>
            <a:pPr lvl="1"/>
            <a:r>
              <a:rPr lang="en-US" altLang="zh-CN" dirty="0"/>
              <a:t>fair sharing</a:t>
            </a:r>
            <a:r>
              <a:rPr lang="zh-CN" altLang="en-US" dirty="0"/>
              <a:t>调度也支持把不同的</a:t>
            </a:r>
            <a:r>
              <a:rPr lang="en-US" altLang="zh-CN" dirty="0"/>
              <a:t>jobs</a:t>
            </a:r>
            <a:r>
              <a:rPr lang="zh-CN" altLang="en-US" dirty="0"/>
              <a:t>聚合到一个</a:t>
            </a:r>
            <a:r>
              <a:rPr lang="en-US" altLang="zh-CN" dirty="0"/>
              <a:t>pool</a:t>
            </a:r>
            <a:r>
              <a:rPr lang="zh-CN" altLang="en-US" dirty="0"/>
              <a:t>，不同的</a:t>
            </a:r>
            <a:r>
              <a:rPr lang="en-US" altLang="zh-CN" dirty="0"/>
              <a:t>pools</a:t>
            </a:r>
            <a:r>
              <a:rPr lang="zh-CN" altLang="en-US" dirty="0"/>
              <a:t>赋予不同的执行优先级</a:t>
            </a:r>
            <a:r>
              <a:rPr lang="zh-CN" altLang="en-US" dirty="0" smtClean="0"/>
              <a:t>。</a:t>
            </a:r>
            <a:endParaRPr lang="en-US" altLang="zh-CN" dirty="0" smtClean="0"/>
          </a:p>
          <a:p>
            <a:pPr lvl="1"/>
            <a:r>
              <a:rPr lang="zh-CN" altLang="en-US" dirty="0">
                <a:solidFill>
                  <a:srgbClr val="FF0000"/>
                </a:solidFill>
              </a:rPr>
              <a:t>这是</a:t>
            </a:r>
            <a:r>
              <a:rPr lang="en-US" altLang="zh-CN" dirty="0">
                <a:solidFill>
                  <a:srgbClr val="FF0000"/>
                </a:solidFill>
              </a:rPr>
              <a:t>FIFO</a:t>
            </a:r>
            <a:r>
              <a:rPr lang="zh-CN" altLang="en-US" dirty="0">
                <a:solidFill>
                  <a:srgbClr val="FF0000"/>
                </a:solidFill>
              </a:rPr>
              <a:t>和</a:t>
            </a:r>
            <a:r>
              <a:rPr lang="en-US" altLang="zh-CN" dirty="0">
                <a:solidFill>
                  <a:srgbClr val="FF0000"/>
                </a:solidFill>
              </a:rPr>
              <a:t>fair sharing</a:t>
            </a:r>
            <a:r>
              <a:rPr lang="zh-CN" altLang="en-US" dirty="0">
                <a:solidFill>
                  <a:srgbClr val="FF0000"/>
                </a:solidFill>
              </a:rPr>
              <a:t>两种策略的折衷策略，既能保证</a:t>
            </a:r>
            <a:r>
              <a:rPr lang="en-US" altLang="zh-CN" dirty="0">
                <a:solidFill>
                  <a:srgbClr val="FF0000"/>
                </a:solidFill>
              </a:rPr>
              <a:t>jobs</a:t>
            </a:r>
            <a:r>
              <a:rPr lang="zh-CN" altLang="en-US" dirty="0">
                <a:solidFill>
                  <a:srgbClr val="FF0000"/>
                </a:solidFill>
              </a:rPr>
              <a:t>之间的优先级，也能保证同一优先级的</a:t>
            </a:r>
            <a:r>
              <a:rPr lang="en-US" altLang="zh-CN" dirty="0">
                <a:solidFill>
                  <a:srgbClr val="FF0000"/>
                </a:solidFill>
              </a:rPr>
              <a:t>jobs</a:t>
            </a:r>
            <a:r>
              <a:rPr lang="zh-CN" altLang="en-US" dirty="0">
                <a:solidFill>
                  <a:srgbClr val="FF0000"/>
                </a:solidFill>
              </a:rPr>
              <a:t>均能得到公平执行的机会</a:t>
            </a:r>
            <a:endParaRPr lang="en-US" dirty="0">
              <a:solidFill>
                <a:srgbClr val="FF0000"/>
              </a:solidFill>
            </a:endParaRPr>
          </a:p>
        </p:txBody>
      </p:sp>
      <p:sp>
        <p:nvSpPr>
          <p:cNvPr id="4" name="Date Placeholder 3"/>
          <p:cNvSpPr>
            <a:spLocks noGrp="1"/>
          </p:cNvSpPr>
          <p:nvPr>
            <p:ph type="dt" sz="half" idx="10"/>
          </p:nvPr>
        </p:nvSpPr>
        <p:spPr/>
        <p:txBody>
          <a:bodyPr/>
          <a:lstStyle/>
          <a:p>
            <a:fld id="{5AC8EB17-5290-4DBE-B95A-78F7652B1597}" type="datetime1">
              <a:rPr lang="zh-CN" altLang="en-US" smtClean="0"/>
              <a:t>2017/5/3</a:t>
            </a:fld>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75</a:t>
            </a:fld>
            <a:endParaRPr lang="zh-CN" altLang="en-US"/>
          </a:p>
        </p:txBody>
      </p:sp>
    </p:spTree>
    <p:extLst>
      <p:ext uri="{BB962C8B-B14F-4D97-AF65-F5344CB8AC3E}">
        <p14:creationId xmlns:p14="http://schemas.microsoft.com/office/powerpoint/2010/main" val="5436810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115"/>
            <a:ext cx="10515600" cy="1325563"/>
          </a:xfrm>
        </p:spPr>
        <p:txBody>
          <a:bodyPr/>
          <a:lstStyle/>
          <a:p>
            <a:r>
              <a:rPr lang="en-US" altLang="zh-CN" dirty="0" smtClean="0"/>
              <a:t>How</a:t>
            </a:r>
            <a:r>
              <a:rPr lang="zh-CN" altLang="en-US" dirty="0" smtClean="0"/>
              <a:t> </a:t>
            </a:r>
            <a:r>
              <a:rPr lang="en-US" altLang="zh-CN" dirty="0" smtClean="0"/>
              <a:t>to</a:t>
            </a:r>
            <a:r>
              <a:rPr lang="zh-CN" altLang="en-US" dirty="0" smtClean="0"/>
              <a:t> </a:t>
            </a:r>
            <a:r>
              <a:rPr lang="en-US" altLang="zh-CN" dirty="0" smtClean="0"/>
              <a:t>set?</a:t>
            </a:r>
            <a:endParaRPr lang="en-US" dirty="0"/>
          </a:p>
        </p:txBody>
      </p:sp>
      <p:sp>
        <p:nvSpPr>
          <p:cNvPr id="4" name="Date Placeholder 3"/>
          <p:cNvSpPr>
            <a:spLocks noGrp="1"/>
          </p:cNvSpPr>
          <p:nvPr>
            <p:ph type="dt" sz="half" idx="10"/>
          </p:nvPr>
        </p:nvSpPr>
        <p:spPr/>
        <p:txBody>
          <a:bodyPr/>
          <a:lstStyle/>
          <a:p>
            <a:fld id="{5AC8EB17-5290-4DBE-B95A-78F7652B1597}" type="datetime1">
              <a:rPr lang="zh-CN" altLang="en-US" smtClean="0"/>
              <a:t>2017/5/3</a:t>
            </a:fld>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76</a:t>
            </a:fld>
            <a:endParaRPr lang="zh-CN" altLang="en-US"/>
          </a:p>
        </p:txBody>
      </p:sp>
      <p:pic>
        <p:nvPicPr>
          <p:cNvPr id="6" name="Picture 5"/>
          <p:cNvPicPr>
            <a:picLocks noChangeAspect="1"/>
          </p:cNvPicPr>
          <p:nvPr/>
        </p:nvPicPr>
        <p:blipFill>
          <a:blip r:embed="rId2"/>
          <a:stretch>
            <a:fillRect/>
          </a:stretch>
        </p:blipFill>
        <p:spPr>
          <a:xfrm>
            <a:off x="1752600" y="1124744"/>
            <a:ext cx="8686800" cy="1320800"/>
          </a:xfrm>
          <a:prstGeom prst="rect">
            <a:avLst/>
          </a:prstGeom>
        </p:spPr>
      </p:pic>
      <p:pic>
        <p:nvPicPr>
          <p:cNvPr id="7" name="Picture 6"/>
          <p:cNvPicPr>
            <a:picLocks noChangeAspect="1"/>
          </p:cNvPicPr>
          <p:nvPr/>
        </p:nvPicPr>
        <p:blipFill>
          <a:blip r:embed="rId3"/>
          <a:stretch>
            <a:fillRect/>
          </a:stretch>
        </p:blipFill>
        <p:spPr>
          <a:xfrm>
            <a:off x="1752600" y="3043240"/>
            <a:ext cx="8686800" cy="2715414"/>
          </a:xfrm>
          <a:prstGeom prst="rect">
            <a:avLst/>
          </a:prstGeom>
        </p:spPr>
      </p:pic>
    </p:spTree>
    <p:extLst>
      <p:ext uri="{BB962C8B-B14F-4D97-AF65-F5344CB8AC3E}">
        <p14:creationId xmlns:p14="http://schemas.microsoft.com/office/powerpoint/2010/main" val="186403704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smtClean="0"/>
              <a:t>OS</a:t>
            </a:r>
            <a:endParaRPr lang="en-US" dirty="0"/>
          </a:p>
        </p:txBody>
      </p:sp>
      <p:sp>
        <p:nvSpPr>
          <p:cNvPr id="3" name="Subtitle 2"/>
          <p:cNvSpPr>
            <a:spLocks noGrp="1"/>
          </p:cNvSpPr>
          <p:nvPr>
            <p:ph type="subTitle" idx="1"/>
          </p:nvPr>
        </p:nvSpPr>
        <p:spPr/>
        <p:txBody>
          <a:bodyPr/>
          <a:lstStyle/>
          <a:p>
            <a:r>
              <a:rPr lang="zh-CN" altLang="en-US" dirty="0" smtClean="0"/>
              <a:t>进程同步</a:t>
            </a:r>
            <a:endParaRPr lang="en-US" dirty="0"/>
          </a:p>
        </p:txBody>
      </p:sp>
    </p:spTree>
    <p:extLst>
      <p:ext uri="{BB962C8B-B14F-4D97-AF65-F5344CB8AC3E}">
        <p14:creationId xmlns:p14="http://schemas.microsoft.com/office/powerpoint/2010/main" val="211556417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并发带来的问题</a:t>
            </a:r>
            <a:endParaRPr lang="zh-CN" altLang="en-US" dirty="0"/>
          </a:p>
        </p:txBody>
      </p:sp>
      <p:sp>
        <p:nvSpPr>
          <p:cNvPr id="3" name="内容占位符 2"/>
          <p:cNvSpPr>
            <a:spLocks noGrp="1"/>
          </p:cNvSpPr>
          <p:nvPr>
            <p:ph idx="1"/>
          </p:nvPr>
        </p:nvSpPr>
        <p:spPr/>
        <p:txBody>
          <a:bodyPr/>
          <a:lstStyle/>
          <a:p>
            <a:r>
              <a:rPr lang="zh-CN" altLang="en-US" dirty="0" smtClean="0"/>
              <a:t>数据一致性问题</a:t>
            </a:r>
            <a:endParaRPr lang="en-US" altLang="zh-CN" dirty="0" smtClean="0"/>
          </a:p>
          <a:p>
            <a:pPr lvl="1"/>
            <a:r>
              <a:rPr lang="zh-CN" altLang="en-US" dirty="0">
                <a:solidFill>
                  <a:srgbClr val="FF0000"/>
                </a:solidFill>
              </a:rPr>
              <a:t>丢失</a:t>
            </a:r>
            <a:r>
              <a:rPr lang="zh-CN" altLang="en-US" dirty="0" smtClean="0">
                <a:solidFill>
                  <a:srgbClr val="FF0000"/>
                </a:solidFill>
              </a:rPr>
              <a:t>修改</a:t>
            </a:r>
            <a:endParaRPr lang="en-US" altLang="zh-CN" dirty="0" smtClean="0">
              <a:solidFill>
                <a:srgbClr val="FF0000"/>
              </a:solidFill>
            </a:endParaRPr>
          </a:p>
          <a:p>
            <a:pPr lvl="1"/>
            <a:endParaRPr lang="en-US" altLang="zh-CN" dirty="0"/>
          </a:p>
          <a:p>
            <a:pPr lvl="1"/>
            <a:endParaRPr lang="en-US" altLang="zh-CN" dirty="0"/>
          </a:p>
          <a:p>
            <a:pPr lvl="1"/>
            <a:r>
              <a:rPr lang="zh-CN" altLang="en-US" dirty="0" smtClean="0"/>
              <a:t>不可重复读</a:t>
            </a:r>
            <a:endParaRPr lang="en-US" altLang="zh-CN" dirty="0" smtClean="0"/>
          </a:p>
          <a:p>
            <a:pPr lvl="1"/>
            <a:endParaRPr lang="en-US" altLang="zh-CN" dirty="0" smtClean="0"/>
          </a:p>
          <a:p>
            <a:pPr lvl="1"/>
            <a:endParaRPr lang="en-US" altLang="zh-CN" dirty="0" smtClean="0"/>
          </a:p>
          <a:p>
            <a:pPr lvl="1"/>
            <a:r>
              <a:rPr lang="zh-CN" altLang="en-US" dirty="0" smtClean="0"/>
              <a:t>读脏数据</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2017/5/3</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78</a:t>
            </a:fld>
            <a:endParaRPr lang="zh-CN" altLang="en-US"/>
          </a:p>
        </p:txBody>
      </p:sp>
      <p:sp>
        <p:nvSpPr>
          <p:cNvPr id="8" name="Rectangle 7"/>
          <p:cNvSpPr/>
          <p:nvPr/>
        </p:nvSpPr>
        <p:spPr>
          <a:xfrm>
            <a:off x="6803790" y="5168979"/>
            <a:ext cx="3416320" cy="369332"/>
          </a:xfrm>
          <a:prstGeom prst="rect">
            <a:avLst/>
          </a:prstGeom>
        </p:spPr>
        <p:txBody>
          <a:bodyPr wrap="none">
            <a:spAutoFit/>
          </a:bodyPr>
          <a:lstStyle/>
          <a:p>
            <a:r>
              <a:rPr lang="zh-CN" altLang="en-US" dirty="0">
                <a:solidFill>
                  <a:srgbClr val="FF0000"/>
                </a:solidFill>
              </a:rPr>
              <a:t>思考：数据库并发带来的问题？</a:t>
            </a:r>
            <a:endParaRPr lang="en-US" dirty="0">
              <a:solidFill>
                <a:srgbClr val="FF0000"/>
              </a:solidFill>
            </a:endParaRPr>
          </a:p>
        </p:txBody>
      </p:sp>
    </p:spTree>
    <p:extLst>
      <p:ext uri="{BB962C8B-B14F-4D97-AF65-F5344CB8AC3E}">
        <p14:creationId xmlns:p14="http://schemas.microsoft.com/office/powerpoint/2010/main" val="9196673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死锁与饥饿</a:t>
            </a:r>
            <a:endParaRPr lang="zh-CN" altLang="en-US" dirty="0"/>
          </a:p>
        </p:txBody>
      </p:sp>
      <p:sp>
        <p:nvSpPr>
          <p:cNvPr id="3" name="内容占位符 2"/>
          <p:cNvSpPr>
            <a:spLocks noGrp="1"/>
          </p:cNvSpPr>
          <p:nvPr>
            <p:ph idx="1"/>
          </p:nvPr>
        </p:nvSpPr>
        <p:spPr/>
        <p:txBody>
          <a:bodyPr/>
          <a:lstStyle/>
          <a:p>
            <a:r>
              <a:rPr lang="zh-CN" altLang="en-US" dirty="0" smtClean="0"/>
              <a:t>资源竞争引起死锁与饥饿</a:t>
            </a:r>
            <a:endParaRPr lang="en-US" altLang="zh-CN" dirty="0" smtClean="0"/>
          </a:p>
          <a:p>
            <a:r>
              <a:rPr lang="zh-CN" altLang="en-US" dirty="0" smtClean="0"/>
              <a:t>死锁，</a:t>
            </a:r>
            <a:r>
              <a:rPr lang="en-US" altLang="zh-CN" dirty="0"/>
              <a:t>deadlock</a:t>
            </a:r>
            <a:endParaRPr lang="en-US" altLang="zh-CN" dirty="0" smtClean="0"/>
          </a:p>
          <a:p>
            <a:pPr lvl="1"/>
            <a:r>
              <a:rPr lang="zh-CN" altLang="en-US" dirty="0"/>
              <a:t>一组</a:t>
            </a:r>
            <a:r>
              <a:rPr lang="zh-CN" altLang="en-US" dirty="0" smtClean="0"/>
              <a:t>进程都获得部分资源，又要申请彼此占有的资源</a:t>
            </a:r>
            <a:r>
              <a:rPr lang="en-US" altLang="zh-CN" dirty="0" smtClean="0">
                <a:sym typeface="Wingdings" panose="05000000000000000000" pitchFamily="2" charset="2"/>
              </a:rPr>
              <a:t></a:t>
            </a:r>
            <a:r>
              <a:rPr lang="zh-CN" altLang="en-US" dirty="0" smtClean="0">
                <a:sym typeface="Wingdings" panose="05000000000000000000" pitchFamily="2" charset="2"/>
              </a:rPr>
              <a:t>死锁</a:t>
            </a:r>
            <a:endParaRPr lang="en-US" altLang="zh-CN" dirty="0" smtClean="0">
              <a:sym typeface="Wingdings" panose="05000000000000000000" pitchFamily="2" charset="2"/>
            </a:endParaRPr>
          </a:p>
          <a:p>
            <a:pPr lvl="1"/>
            <a:r>
              <a:rPr lang="zh-CN" altLang="en-US" dirty="0" smtClean="0">
                <a:sym typeface="Wingdings" panose="05000000000000000000" pitchFamily="2" charset="2"/>
              </a:rPr>
              <a:t>死锁条件：</a:t>
            </a:r>
            <a:endParaRPr lang="en-US" altLang="zh-CN" dirty="0" smtClean="0">
              <a:sym typeface="Wingdings" panose="05000000000000000000" pitchFamily="2" charset="2"/>
            </a:endParaRPr>
          </a:p>
          <a:p>
            <a:pPr lvl="2"/>
            <a:r>
              <a:rPr lang="zh-CN" altLang="en-US" dirty="0" smtClean="0">
                <a:sym typeface="Wingdings" panose="05000000000000000000" pitchFamily="2" charset="2"/>
              </a:rPr>
              <a:t>互斥条件、不可剥夺、请求和保持、循环等待</a:t>
            </a:r>
            <a:endParaRPr lang="en-US" altLang="zh-CN" dirty="0" smtClean="0">
              <a:sym typeface="Wingdings" panose="05000000000000000000" pitchFamily="2" charset="2"/>
            </a:endParaRPr>
          </a:p>
          <a:p>
            <a:r>
              <a:rPr lang="zh-CN" altLang="en-US" dirty="0" smtClean="0">
                <a:sym typeface="Wingdings" panose="05000000000000000000" pitchFamily="2" charset="2"/>
              </a:rPr>
              <a:t>饥饿，</a:t>
            </a:r>
            <a:r>
              <a:rPr lang="en-US" altLang="zh-CN" dirty="0"/>
              <a:t>starvation</a:t>
            </a:r>
            <a:endParaRPr lang="en-US" altLang="zh-CN" dirty="0" smtClean="0">
              <a:sym typeface="Wingdings" panose="05000000000000000000" pitchFamily="2" charset="2"/>
            </a:endParaRPr>
          </a:p>
          <a:p>
            <a:pPr lvl="1"/>
            <a:r>
              <a:rPr lang="zh-CN" altLang="en-US" dirty="0" smtClean="0">
                <a:sym typeface="Wingdings" panose="05000000000000000000" pitchFamily="2" charset="2"/>
              </a:rPr>
              <a:t>进程一直抢占不到资源</a:t>
            </a:r>
            <a:endParaRPr lang="en-US" altLang="zh-CN" dirty="0" smtClean="0">
              <a:sym typeface="Wingdings" panose="05000000000000000000" pitchFamily="2" charset="2"/>
            </a:endParaRPr>
          </a:p>
          <a:p>
            <a:pPr lvl="1"/>
            <a:r>
              <a:rPr lang="en-US" altLang="zh-CN" dirty="0" smtClean="0">
                <a:sym typeface="Wingdings" panose="05000000000000000000" pitchFamily="2" charset="2"/>
              </a:rPr>
              <a:t>SJF </a:t>
            </a:r>
            <a:r>
              <a:rPr lang="zh-CN" altLang="en-US" dirty="0" smtClean="0">
                <a:sym typeface="Wingdings" panose="05000000000000000000" pitchFamily="2" charset="2"/>
              </a:rPr>
              <a:t>调度</a:t>
            </a:r>
            <a:r>
              <a:rPr lang="zh-CN" altLang="en-US" dirty="0">
                <a:sym typeface="Wingdings" panose="05000000000000000000" pitchFamily="2" charset="2"/>
              </a:rPr>
              <a:t>方法 （ 最短作业优先</a:t>
            </a:r>
            <a:r>
              <a:rPr lang="zh-CN" altLang="en-US" dirty="0" smtClean="0">
                <a:sym typeface="Wingdings" panose="05000000000000000000" pitchFamily="2" charset="2"/>
              </a:rPr>
              <a:t>算法）。</a:t>
            </a:r>
            <a:endParaRPr lang="en-US" altLang="zh-CN" dirty="0">
              <a:sym typeface="Wingdings" panose="05000000000000000000" pitchFamily="2" charset="2"/>
            </a:endParaRPr>
          </a:p>
          <a:p>
            <a:pPr lvl="1"/>
            <a:endParaRPr lang="en-US" altLang="zh-CN" dirty="0" smtClean="0">
              <a:sym typeface="Wingdings" panose="05000000000000000000" pitchFamily="2" charset="2"/>
            </a:endParaRPr>
          </a:p>
          <a:p>
            <a:pPr lvl="1"/>
            <a:endParaRPr lang="en-US" altLang="zh-CN" dirty="0">
              <a:sym typeface="Wingdings" panose="05000000000000000000" pitchFamily="2" charset="2"/>
            </a:endParaRPr>
          </a:p>
          <a:p>
            <a:pPr lvl="1"/>
            <a:endParaRPr lang="en-US" altLang="zh-CN" dirty="0" smtClean="0"/>
          </a:p>
        </p:txBody>
      </p:sp>
      <p:sp>
        <p:nvSpPr>
          <p:cNvPr id="4" name="日期占位符 3"/>
          <p:cNvSpPr>
            <a:spLocks noGrp="1"/>
          </p:cNvSpPr>
          <p:nvPr>
            <p:ph type="dt" sz="half" idx="10"/>
          </p:nvPr>
        </p:nvSpPr>
        <p:spPr/>
        <p:txBody>
          <a:bodyPr/>
          <a:lstStyle/>
          <a:p>
            <a:fld id="{5AC8EB17-5290-4DBE-B95A-78F7652B1597}" type="datetime1">
              <a:rPr lang="zh-CN" altLang="en-US" smtClean="0"/>
              <a:t>2017/5/3</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79</a:t>
            </a:fld>
            <a:endParaRPr lang="zh-CN" altLang="en-US"/>
          </a:p>
        </p:txBody>
      </p:sp>
    </p:spTree>
    <p:extLst>
      <p:ext uri="{BB962C8B-B14F-4D97-AF65-F5344CB8AC3E}">
        <p14:creationId xmlns:p14="http://schemas.microsoft.com/office/powerpoint/2010/main" val="11916087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65300" y="165100"/>
            <a:ext cx="8661400" cy="6527800"/>
          </a:xfrm>
          <a:prstGeom prst="rect">
            <a:avLst/>
          </a:prstGeom>
        </p:spPr>
      </p:pic>
    </p:spTree>
    <p:extLst>
      <p:ext uri="{BB962C8B-B14F-4D97-AF65-F5344CB8AC3E}">
        <p14:creationId xmlns:p14="http://schemas.microsoft.com/office/powerpoint/2010/main" val="2303351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25755"/>
            <a:ext cx="10515600" cy="1325563"/>
          </a:xfrm>
        </p:spPr>
        <p:txBody>
          <a:bodyPr/>
          <a:lstStyle/>
          <a:p>
            <a:r>
              <a:rPr lang="zh-CN" altLang="en-US" dirty="0" smtClean="0"/>
              <a:t>并发进程的关系</a:t>
            </a:r>
            <a:r>
              <a:rPr lang="en-US" altLang="zh-CN" dirty="0" smtClean="0"/>
              <a:t>(1)</a:t>
            </a:r>
            <a:endParaRPr lang="zh-CN" altLang="en-US" dirty="0"/>
          </a:p>
        </p:txBody>
      </p:sp>
      <p:sp>
        <p:nvSpPr>
          <p:cNvPr id="3" name="内容占位符 2"/>
          <p:cNvSpPr>
            <a:spLocks noGrp="1"/>
          </p:cNvSpPr>
          <p:nvPr>
            <p:ph idx="1"/>
          </p:nvPr>
        </p:nvSpPr>
        <p:spPr>
          <a:xfrm>
            <a:off x="1981200" y="1307306"/>
            <a:ext cx="8229600" cy="5231606"/>
          </a:xfrm>
        </p:spPr>
        <p:txBody>
          <a:bodyPr>
            <a:normAutofit/>
          </a:bodyPr>
          <a:lstStyle/>
          <a:p>
            <a:r>
              <a:rPr lang="zh-CN" altLang="en-US" dirty="0" smtClean="0">
                <a:sym typeface="Wingdings" panose="05000000000000000000" pitchFamily="2" charset="2"/>
              </a:rPr>
              <a:t>完全无关</a:t>
            </a:r>
            <a:endParaRPr lang="en-US" altLang="zh-CN" dirty="0" smtClean="0">
              <a:sym typeface="Wingdings" panose="05000000000000000000" pitchFamily="2" charset="2"/>
            </a:endParaRPr>
          </a:p>
          <a:p>
            <a:pPr lvl="1"/>
            <a:r>
              <a:rPr lang="zh-CN" altLang="en-US" dirty="0" smtClean="0">
                <a:sym typeface="Wingdings" panose="05000000000000000000" pitchFamily="2" charset="2"/>
              </a:rPr>
              <a:t>条件</a:t>
            </a:r>
            <a:endParaRPr lang="en-US" altLang="zh-CN" dirty="0" smtClean="0">
              <a:sym typeface="Wingdings" panose="05000000000000000000" pitchFamily="2" charset="2"/>
            </a:endParaRPr>
          </a:p>
          <a:p>
            <a:pPr lvl="1"/>
            <a:r>
              <a:rPr lang="zh-CN" altLang="en-US" dirty="0" smtClean="0">
                <a:sym typeface="Wingdings" panose="05000000000000000000" pitchFamily="2" charset="2"/>
              </a:rPr>
              <a:t>并发进程执行与时间无关，不会产生任何错误</a:t>
            </a:r>
            <a:endParaRPr lang="en-US" altLang="zh-CN" dirty="0" smtClean="0">
              <a:sym typeface="Wingdings" panose="05000000000000000000" pitchFamily="2" charset="2"/>
            </a:endParaRPr>
          </a:p>
          <a:p>
            <a:endParaRPr lang="en-US" altLang="zh-CN" dirty="0" smtClean="0">
              <a:sym typeface="Wingdings" panose="05000000000000000000" pitchFamily="2" charset="2"/>
            </a:endParaRPr>
          </a:p>
          <a:p>
            <a:endParaRPr lang="en-US" altLang="zh-CN" dirty="0" smtClean="0">
              <a:sym typeface="Wingdings" panose="05000000000000000000" pitchFamily="2" charset="2"/>
            </a:endParaRPr>
          </a:p>
          <a:p>
            <a:r>
              <a:rPr lang="zh-CN" altLang="en-US" dirty="0" smtClean="0">
                <a:sym typeface="Wingdings" panose="05000000000000000000" pitchFamily="2" charset="2"/>
              </a:rPr>
              <a:t>竞争</a:t>
            </a:r>
            <a:endParaRPr lang="en-US" altLang="zh-CN" dirty="0" smtClean="0">
              <a:sym typeface="Wingdings" panose="05000000000000000000" pitchFamily="2" charset="2"/>
            </a:endParaRPr>
          </a:p>
          <a:p>
            <a:pPr lvl="1"/>
            <a:r>
              <a:rPr lang="zh-CN" altLang="en-US" dirty="0" smtClean="0"/>
              <a:t>彼此不知道对方的存在</a:t>
            </a:r>
            <a:endParaRPr lang="en-US" altLang="zh-CN" dirty="0" smtClean="0"/>
          </a:p>
          <a:p>
            <a:pPr lvl="1"/>
            <a:r>
              <a:rPr lang="zh-CN" altLang="en-US" dirty="0" smtClean="0"/>
              <a:t>竞争独占性资源</a:t>
            </a:r>
            <a:endParaRPr lang="en-US" altLang="zh-CN" dirty="0" smtClean="0"/>
          </a:p>
          <a:p>
            <a:pPr lvl="1"/>
            <a:r>
              <a:rPr lang="zh-CN" altLang="en-US" dirty="0">
                <a:sym typeface="Wingdings" panose="05000000000000000000" pitchFamily="2" charset="2"/>
              </a:rPr>
              <a:t>需要</a:t>
            </a:r>
            <a:r>
              <a:rPr lang="zh-CN" altLang="en-US" dirty="0" smtClean="0">
                <a:sym typeface="Wingdings" panose="05000000000000000000" pitchFamily="2" charset="2"/>
              </a:rPr>
              <a:t>互斥</a:t>
            </a:r>
            <a:endParaRPr lang="en-US" altLang="zh-CN" dirty="0" smtClean="0">
              <a:sym typeface="Wingdings" panose="05000000000000000000" pitchFamily="2" charset="2"/>
            </a:endParaRPr>
          </a:p>
          <a:p>
            <a:pPr lvl="1"/>
            <a:r>
              <a:rPr lang="zh-CN" altLang="en-US" dirty="0" smtClean="0">
                <a:sym typeface="Wingdings" panose="05000000000000000000" pitchFamily="2" charset="2"/>
              </a:rPr>
              <a:t>问题：死锁、饥饿</a:t>
            </a:r>
            <a:endParaRPr lang="en-US" altLang="zh-CN" dirty="0" smtClean="0">
              <a:sym typeface="Wingdings" panose="05000000000000000000" pitchFamily="2" charset="2"/>
            </a:endParaRPr>
          </a:p>
          <a:p>
            <a:pPr marL="0" indent="0">
              <a:buNone/>
            </a:pPr>
            <a:endParaRPr lang="en-US" altLang="zh-CN" dirty="0" smtClean="0">
              <a:sym typeface="Wingdings" panose="05000000000000000000" pitchFamily="2" charset="2"/>
            </a:endParaRPr>
          </a:p>
          <a:p>
            <a:endParaRPr lang="en-US" altLang="zh-CN" dirty="0" smtClean="0">
              <a:sym typeface="Wingdings" panose="05000000000000000000" pitchFamily="2" charset="2"/>
            </a:endParaRPr>
          </a:p>
        </p:txBody>
      </p:sp>
      <p:sp>
        <p:nvSpPr>
          <p:cNvPr id="4" name="日期占位符 3"/>
          <p:cNvSpPr>
            <a:spLocks noGrp="1"/>
          </p:cNvSpPr>
          <p:nvPr>
            <p:ph type="dt" sz="half" idx="10"/>
          </p:nvPr>
        </p:nvSpPr>
        <p:spPr/>
        <p:txBody>
          <a:bodyPr/>
          <a:lstStyle/>
          <a:p>
            <a:fld id="{5AC8EB17-5290-4DBE-B95A-78F7652B1597}" type="datetime1">
              <a:rPr lang="zh-CN" altLang="en-US" smtClean="0"/>
              <a:t>2017/5/3</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80</a:t>
            </a:fld>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2" y="1704232"/>
            <a:ext cx="672465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4"/>
          <a:stretch>
            <a:fillRect/>
          </a:stretch>
        </p:blipFill>
        <p:spPr>
          <a:xfrm>
            <a:off x="2411016" y="2633640"/>
            <a:ext cx="7571184" cy="686283"/>
          </a:xfrm>
          <a:prstGeom prst="rect">
            <a:avLst/>
          </a:prstGeom>
        </p:spPr>
      </p:pic>
      <p:sp>
        <p:nvSpPr>
          <p:cNvPr id="7" name="Rectangle 6"/>
          <p:cNvSpPr/>
          <p:nvPr/>
        </p:nvSpPr>
        <p:spPr>
          <a:xfrm>
            <a:off x="7797000" y="1398405"/>
            <a:ext cx="1704313" cy="369332"/>
          </a:xfrm>
          <a:prstGeom prst="rect">
            <a:avLst/>
          </a:prstGeom>
        </p:spPr>
        <p:txBody>
          <a:bodyPr wrap="none">
            <a:spAutoFit/>
          </a:bodyPr>
          <a:lstStyle/>
          <a:p>
            <a:r>
              <a:rPr lang="en-US" dirty="0">
                <a:solidFill>
                  <a:srgbClr val="FF0000"/>
                </a:solidFill>
                <a:latin typeface="TimesNewRomanPSMT" charset="0"/>
              </a:rPr>
              <a:t>Bernstein </a:t>
            </a:r>
            <a:r>
              <a:rPr lang="en-US" dirty="0">
                <a:solidFill>
                  <a:srgbClr val="FF0000"/>
                </a:solidFill>
                <a:latin typeface="SimSun" charset="-122"/>
              </a:rPr>
              <a:t>条件 </a:t>
            </a:r>
            <a:endParaRPr lang="en-US" dirty="0">
              <a:solidFill>
                <a:srgbClr val="FF0000"/>
              </a:solidFill>
            </a:endParaRPr>
          </a:p>
        </p:txBody>
      </p:sp>
    </p:spTree>
    <p:extLst>
      <p:ext uri="{BB962C8B-B14F-4D97-AF65-F5344CB8AC3E}">
        <p14:creationId xmlns:p14="http://schemas.microsoft.com/office/powerpoint/2010/main" val="116648207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并发进程的关系</a:t>
            </a:r>
            <a:r>
              <a:rPr lang="en-US" altLang="zh-CN" dirty="0" smtClean="0"/>
              <a:t>(2)</a:t>
            </a:r>
            <a:endParaRPr lang="zh-CN" altLang="en-US" dirty="0"/>
          </a:p>
        </p:txBody>
      </p:sp>
      <p:sp>
        <p:nvSpPr>
          <p:cNvPr id="3" name="内容占位符 2"/>
          <p:cNvSpPr>
            <a:spLocks noGrp="1"/>
          </p:cNvSpPr>
          <p:nvPr>
            <p:ph idx="1"/>
          </p:nvPr>
        </p:nvSpPr>
        <p:spPr/>
        <p:txBody>
          <a:bodyPr>
            <a:normAutofit/>
          </a:bodyPr>
          <a:lstStyle/>
          <a:p>
            <a:r>
              <a:rPr lang="zh-CN" altLang="en-US" dirty="0" smtClean="0"/>
              <a:t>共享合作</a:t>
            </a:r>
            <a:endParaRPr lang="en-US" altLang="zh-CN" dirty="0" smtClean="0"/>
          </a:p>
          <a:p>
            <a:pPr lvl="1"/>
            <a:r>
              <a:rPr lang="zh-CN" altLang="en-US" dirty="0" smtClean="0">
                <a:solidFill>
                  <a:srgbClr val="FF0000"/>
                </a:solidFill>
              </a:rPr>
              <a:t>进程不知道彼此的存在</a:t>
            </a:r>
            <a:endParaRPr lang="en-US" altLang="zh-CN" dirty="0" smtClean="0">
              <a:solidFill>
                <a:srgbClr val="FF0000"/>
              </a:solidFill>
            </a:endParaRPr>
          </a:p>
          <a:p>
            <a:pPr lvl="1"/>
            <a:r>
              <a:rPr lang="zh-CN" altLang="en-US" dirty="0" smtClean="0"/>
              <a:t>有共享数据：变量、文件、数据库等</a:t>
            </a:r>
            <a:endParaRPr lang="en-US" altLang="zh-CN" dirty="0" smtClean="0"/>
          </a:p>
          <a:p>
            <a:pPr lvl="1"/>
            <a:r>
              <a:rPr lang="zh-CN" altLang="en-US" dirty="0" smtClean="0"/>
              <a:t>互斥需求</a:t>
            </a:r>
            <a:endParaRPr lang="en-US" altLang="zh-CN" dirty="0" smtClean="0"/>
          </a:p>
          <a:p>
            <a:pPr lvl="1"/>
            <a:r>
              <a:rPr lang="zh-CN" altLang="en-US" dirty="0" smtClean="0"/>
              <a:t>问题：数据一致性问题、死锁、饥饿等</a:t>
            </a:r>
            <a:endParaRPr lang="en-US" altLang="zh-CN" dirty="0" smtClean="0"/>
          </a:p>
          <a:p>
            <a:r>
              <a:rPr lang="zh-CN" altLang="en-US" dirty="0" smtClean="0"/>
              <a:t>通信合作</a:t>
            </a:r>
            <a:endParaRPr lang="en-US" altLang="zh-CN" dirty="0" smtClean="0"/>
          </a:p>
          <a:p>
            <a:pPr lvl="1"/>
            <a:r>
              <a:rPr lang="zh-CN" altLang="en-US" dirty="0" smtClean="0">
                <a:solidFill>
                  <a:srgbClr val="FF0000"/>
                </a:solidFill>
              </a:rPr>
              <a:t>进程知道彼此的存在</a:t>
            </a:r>
            <a:endParaRPr lang="en-US" altLang="zh-CN" dirty="0" smtClean="0">
              <a:solidFill>
                <a:srgbClr val="FF0000"/>
              </a:solidFill>
            </a:endParaRPr>
          </a:p>
          <a:p>
            <a:pPr lvl="1"/>
            <a:r>
              <a:rPr lang="zh-CN" altLang="en-US" dirty="0" smtClean="0"/>
              <a:t>通过通信协作</a:t>
            </a:r>
            <a:endParaRPr lang="en-US" altLang="zh-CN" dirty="0" smtClean="0"/>
          </a:p>
          <a:p>
            <a:pPr lvl="1"/>
            <a:r>
              <a:rPr lang="zh-CN" altLang="en-US" dirty="0" smtClean="0"/>
              <a:t>同步需求</a:t>
            </a:r>
            <a:endParaRPr lang="en-US" altLang="zh-CN" dirty="0" smtClean="0"/>
          </a:p>
          <a:p>
            <a:pPr lvl="1"/>
            <a:r>
              <a:rPr lang="zh-CN" altLang="en-US" dirty="0" smtClean="0"/>
              <a:t>死锁、饥饿</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2017/5/3</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81</a:t>
            </a:fld>
            <a:endParaRPr lang="zh-CN" altLang="en-US"/>
          </a:p>
        </p:txBody>
      </p:sp>
    </p:spTree>
    <p:extLst>
      <p:ext uri="{BB962C8B-B14F-4D97-AF65-F5344CB8AC3E}">
        <p14:creationId xmlns:p14="http://schemas.microsoft.com/office/powerpoint/2010/main" val="3987635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进程的同步 </a:t>
            </a:r>
            <a:endParaRPr lang="en-US" dirty="0"/>
          </a:p>
        </p:txBody>
      </p:sp>
      <p:sp>
        <p:nvSpPr>
          <p:cNvPr id="3" name="Date Placeholder 2"/>
          <p:cNvSpPr>
            <a:spLocks noGrp="1"/>
          </p:cNvSpPr>
          <p:nvPr>
            <p:ph type="dt" sz="half" idx="10"/>
          </p:nvPr>
        </p:nvSpPr>
        <p:spPr/>
        <p:txBody>
          <a:bodyPr/>
          <a:lstStyle/>
          <a:p>
            <a:fld id="{61C702AC-9DF8-4635-80F1-140EEC9FA83A}" type="datetime1">
              <a:rPr lang="zh-CN" altLang="en-US" smtClean="0"/>
              <a:t>2017/5/3</a:t>
            </a:fld>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t>82</a:t>
            </a:fld>
            <a:endParaRPr lang="zh-CN" altLang="en-US"/>
          </a:p>
        </p:txBody>
      </p:sp>
      <p:pic>
        <p:nvPicPr>
          <p:cNvPr id="5" name="Picture 4"/>
          <p:cNvPicPr>
            <a:picLocks noChangeAspect="1"/>
          </p:cNvPicPr>
          <p:nvPr/>
        </p:nvPicPr>
        <p:blipFill>
          <a:blip r:embed="rId3"/>
          <a:stretch>
            <a:fillRect/>
          </a:stretch>
        </p:blipFill>
        <p:spPr>
          <a:xfrm>
            <a:off x="1863308" y="1268760"/>
            <a:ext cx="8347493" cy="4032448"/>
          </a:xfrm>
          <a:prstGeom prst="rect">
            <a:avLst/>
          </a:prstGeom>
        </p:spPr>
      </p:pic>
    </p:spTree>
    <p:extLst>
      <p:ext uri="{BB962C8B-B14F-4D97-AF65-F5344CB8AC3E}">
        <p14:creationId xmlns:p14="http://schemas.microsoft.com/office/powerpoint/2010/main" val="18136421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信号量与</a:t>
            </a:r>
            <a:r>
              <a:rPr lang="en-US" altLang="zh-CN" dirty="0" smtClean="0"/>
              <a:t>PV</a:t>
            </a:r>
            <a:r>
              <a:rPr lang="zh-CN" altLang="en-US" dirty="0" smtClean="0"/>
              <a:t>操作</a:t>
            </a:r>
            <a:endParaRPr lang="zh-CN" altLang="en-US" dirty="0"/>
          </a:p>
        </p:txBody>
      </p:sp>
      <p:sp>
        <p:nvSpPr>
          <p:cNvPr id="3" name="内容占位符 2"/>
          <p:cNvSpPr>
            <a:spLocks noGrp="1"/>
          </p:cNvSpPr>
          <p:nvPr>
            <p:ph idx="1"/>
          </p:nvPr>
        </p:nvSpPr>
        <p:spPr>
          <a:xfrm>
            <a:off x="495818" y="1758156"/>
            <a:ext cx="8465457" cy="4351338"/>
          </a:xfrm>
        </p:spPr>
        <p:txBody>
          <a:bodyPr>
            <a:normAutofit lnSpcReduction="10000"/>
          </a:bodyPr>
          <a:lstStyle/>
          <a:p>
            <a:r>
              <a:rPr lang="en-US" altLang="zh-CN" dirty="0" smtClean="0"/>
              <a:t>1965</a:t>
            </a:r>
            <a:r>
              <a:rPr lang="zh-CN" altLang="en-US" dirty="0"/>
              <a:t>年</a:t>
            </a:r>
            <a:r>
              <a:rPr lang="en-US" altLang="zh-CN" dirty="0" err="1"/>
              <a:t>E.W.Dijkstra</a:t>
            </a:r>
            <a:r>
              <a:rPr lang="zh-CN" altLang="en-US" dirty="0"/>
              <a:t>提出了新的同步工具</a:t>
            </a:r>
            <a:r>
              <a:rPr lang="en-US" altLang="zh-CN" dirty="0"/>
              <a:t>--</a:t>
            </a:r>
            <a:r>
              <a:rPr lang="zh-CN" altLang="en-US" dirty="0"/>
              <a:t>信号量和</a:t>
            </a:r>
            <a:r>
              <a:rPr lang="en-US" altLang="zh-CN" dirty="0"/>
              <a:t>P</a:t>
            </a:r>
            <a:r>
              <a:rPr lang="zh-CN" altLang="en-US" dirty="0"/>
              <a:t>、</a:t>
            </a:r>
            <a:r>
              <a:rPr lang="en-US" altLang="zh-CN" dirty="0"/>
              <a:t>V</a:t>
            </a:r>
            <a:r>
              <a:rPr lang="zh-CN" altLang="en-US" dirty="0" smtClean="0"/>
              <a:t>操作</a:t>
            </a:r>
            <a:endParaRPr lang="en-US" altLang="zh-CN" dirty="0" smtClean="0"/>
          </a:p>
          <a:p>
            <a:r>
              <a:rPr lang="zh-CN" altLang="en-US" dirty="0" smtClean="0"/>
              <a:t>信号量</a:t>
            </a:r>
            <a:r>
              <a:rPr lang="en-US" altLang="zh-CN" dirty="0" smtClean="0"/>
              <a:t>(</a:t>
            </a:r>
            <a:r>
              <a:rPr lang="en-US" altLang="zh-CN" dirty="0"/>
              <a:t>semaphore</a:t>
            </a:r>
            <a:r>
              <a:rPr lang="en-US" altLang="zh-CN" dirty="0" smtClean="0"/>
              <a:t>)</a:t>
            </a:r>
            <a:endParaRPr lang="en-US" altLang="zh-CN" dirty="0"/>
          </a:p>
          <a:p>
            <a:pPr lvl="1"/>
            <a:r>
              <a:rPr lang="zh-CN" altLang="en-US" dirty="0" smtClean="0"/>
              <a:t>旗语</a:t>
            </a:r>
            <a:endParaRPr lang="en-US" altLang="zh-CN" dirty="0" smtClean="0"/>
          </a:p>
          <a:p>
            <a:pPr lvl="1"/>
            <a:r>
              <a:rPr lang="zh-CN" altLang="en-US" dirty="0"/>
              <a:t>特殊</a:t>
            </a:r>
            <a:r>
              <a:rPr lang="zh-CN" altLang="en-US" dirty="0" smtClean="0"/>
              <a:t>变量，交互进程在关键点上一直等待直到接收到特殊变量值</a:t>
            </a:r>
            <a:endParaRPr lang="en-US" altLang="zh-CN" dirty="0" smtClean="0"/>
          </a:p>
          <a:p>
            <a:r>
              <a:rPr lang="en-US" altLang="zh-CN" dirty="0" smtClean="0"/>
              <a:t>P</a:t>
            </a:r>
            <a:r>
              <a:rPr lang="zh-CN" altLang="en-US" dirty="0" smtClean="0"/>
              <a:t>操作</a:t>
            </a:r>
            <a:r>
              <a:rPr lang="zh-CN" altLang="en-US" dirty="0" smtClean="0">
                <a:solidFill>
                  <a:srgbClr val="FF0000"/>
                </a:solidFill>
              </a:rPr>
              <a:t>原语</a:t>
            </a:r>
            <a:r>
              <a:rPr lang="zh-CN" altLang="en-US" dirty="0" smtClean="0"/>
              <a:t>和</a:t>
            </a:r>
            <a:r>
              <a:rPr lang="en-US" altLang="zh-CN" dirty="0" smtClean="0"/>
              <a:t>V</a:t>
            </a:r>
            <a:r>
              <a:rPr lang="zh-CN" altLang="en-US" dirty="0" smtClean="0"/>
              <a:t>操作</a:t>
            </a:r>
            <a:r>
              <a:rPr lang="zh-CN" altLang="en-US" dirty="0" smtClean="0">
                <a:solidFill>
                  <a:srgbClr val="FF0000"/>
                </a:solidFill>
              </a:rPr>
              <a:t>原语</a:t>
            </a:r>
            <a:endParaRPr lang="en-US" altLang="zh-CN" dirty="0" smtClean="0">
              <a:solidFill>
                <a:srgbClr val="FF0000"/>
              </a:solidFill>
            </a:endParaRPr>
          </a:p>
          <a:p>
            <a:pPr lvl="1"/>
            <a:r>
              <a:rPr lang="zh-CN" altLang="en-US" dirty="0" smtClean="0"/>
              <a:t>对信号量进行特殊操作</a:t>
            </a:r>
            <a:endParaRPr lang="en-US" altLang="zh-CN" dirty="0" smtClean="0"/>
          </a:p>
          <a:p>
            <a:pPr lvl="1"/>
            <a:r>
              <a:rPr lang="en-US" altLang="zh-CN" dirty="0" smtClean="0"/>
              <a:t>P</a:t>
            </a:r>
            <a:r>
              <a:rPr lang="zh-CN" altLang="en-US" dirty="0" smtClean="0"/>
              <a:t>：检测，</a:t>
            </a:r>
            <a:r>
              <a:rPr lang="en-US" altLang="zh-CN" dirty="0" smtClean="0"/>
              <a:t>V</a:t>
            </a:r>
            <a:r>
              <a:rPr lang="zh-CN" altLang="en-US" dirty="0" smtClean="0"/>
              <a:t>：增量</a:t>
            </a:r>
            <a:endParaRPr lang="en-US" altLang="zh-CN" dirty="0" smtClean="0"/>
          </a:p>
          <a:p>
            <a:pPr lvl="1"/>
            <a:r>
              <a:rPr lang="zh-CN" altLang="en-US" dirty="0"/>
              <a:t>对信号量可以实施的操作</a:t>
            </a:r>
            <a:r>
              <a:rPr lang="en-US" altLang="zh-CN" dirty="0"/>
              <a:t>:</a:t>
            </a:r>
            <a:r>
              <a:rPr lang="zh-CN" altLang="en-US" dirty="0"/>
              <a:t>初始化、</a:t>
            </a:r>
            <a:r>
              <a:rPr lang="en-US" altLang="zh-CN" dirty="0"/>
              <a:t>P</a:t>
            </a:r>
            <a:r>
              <a:rPr lang="zh-CN" altLang="en-US" dirty="0"/>
              <a:t>和</a:t>
            </a:r>
            <a:r>
              <a:rPr lang="en-US" altLang="zh-CN" dirty="0"/>
              <a:t>V(P</a:t>
            </a:r>
            <a:r>
              <a:rPr lang="zh-CN" altLang="en-US" dirty="0"/>
              <a:t>、</a:t>
            </a:r>
            <a:r>
              <a:rPr lang="en-US" altLang="zh-CN" dirty="0"/>
              <a:t>V</a:t>
            </a:r>
            <a:r>
              <a:rPr lang="zh-CN" altLang="en-US" dirty="0"/>
              <a:t>分别 是荷兰语的</a:t>
            </a:r>
            <a:r>
              <a:rPr lang="en-US" altLang="zh-CN" dirty="0"/>
              <a:t>test(</a:t>
            </a:r>
            <a:r>
              <a:rPr lang="en-US" altLang="zh-CN" dirty="0" err="1"/>
              <a:t>proberen</a:t>
            </a:r>
            <a:r>
              <a:rPr lang="en-US" altLang="zh-CN" dirty="0"/>
              <a:t>)</a:t>
            </a:r>
            <a:r>
              <a:rPr lang="zh-CN" altLang="en-US" dirty="0"/>
              <a:t>和</a:t>
            </a:r>
            <a:r>
              <a:rPr lang="en-US" altLang="zh-CN" dirty="0"/>
              <a:t>increment(</a:t>
            </a:r>
            <a:r>
              <a:rPr lang="en-US" altLang="zh-CN" dirty="0" err="1"/>
              <a:t>verhogen</a:t>
            </a:r>
            <a:r>
              <a:rPr lang="en-US" altLang="zh-CN" dirty="0"/>
              <a:t>))</a:t>
            </a:r>
            <a:endParaRPr lang="en-US" altLang="zh-CN" dirty="0" smtClean="0"/>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2017/5/3</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83</a:t>
            </a:fld>
            <a:endParaRPr lang="zh-CN" alt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1275" y="1416076"/>
            <a:ext cx="1080120" cy="1485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4"/>
          <a:stretch>
            <a:fillRect/>
          </a:stretch>
        </p:blipFill>
        <p:spPr>
          <a:xfrm>
            <a:off x="8610600" y="3420428"/>
            <a:ext cx="3085582" cy="1725369"/>
          </a:xfrm>
          <a:prstGeom prst="rect">
            <a:avLst/>
          </a:prstGeom>
        </p:spPr>
      </p:pic>
    </p:spTree>
    <p:extLst>
      <p:ext uri="{BB962C8B-B14F-4D97-AF65-F5344CB8AC3E}">
        <p14:creationId xmlns:p14="http://schemas.microsoft.com/office/powerpoint/2010/main" val="194911097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14"/>
            <a:ext cx="10515600" cy="1325563"/>
          </a:xfrm>
        </p:spPr>
        <p:txBody>
          <a:bodyPr/>
          <a:lstStyle/>
          <a:p>
            <a:r>
              <a:rPr lang="en-US" altLang="zh-CN" dirty="0"/>
              <a:t>P</a:t>
            </a:r>
            <a:r>
              <a:rPr lang="zh-CN" altLang="en-US" dirty="0"/>
              <a:t>、</a:t>
            </a:r>
            <a:r>
              <a:rPr lang="en-US" altLang="zh-CN" dirty="0"/>
              <a:t>V</a:t>
            </a:r>
            <a:r>
              <a:rPr lang="zh-CN" altLang="en-US" dirty="0"/>
              <a:t>操作定义 </a:t>
            </a:r>
          </a:p>
        </p:txBody>
      </p:sp>
      <p:sp>
        <p:nvSpPr>
          <p:cNvPr id="3" name="Date Placeholder 2"/>
          <p:cNvSpPr>
            <a:spLocks noGrp="1"/>
          </p:cNvSpPr>
          <p:nvPr>
            <p:ph type="dt" sz="half" idx="10"/>
          </p:nvPr>
        </p:nvSpPr>
        <p:spPr/>
        <p:txBody>
          <a:bodyPr/>
          <a:lstStyle/>
          <a:p>
            <a:fld id="{61C702AC-9DF8-4635-80F1-140EEC9FA83A}" type="datetime1">
              <a:rPr lang="zh-CN" altLang="en-US" smtClean="0"/>
              <a:t>2017/5/3</a:t>
            </a:fld>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t>84</a:t>
            </a:fld>
            <a:endParaRPr lang="zh-CN" altLang="en-US"/>
          </a:p>
        </p:txBody>
      </p:sp>
      <p:pic>
        <p:nvPicPr>
          <p:cNvPr id="5" name="Picture 4"/>
          <p:cNvPicPr>
            <a:picLocks noChangeAspect="1"/>
          </p:cNvPicPr>
          <p:nvPr/>
        </p:nvPicPr>
        <p:blipFill>
          <a:blip r:embed="rId3"/>
          <a:stretch>
            <a:fillRect/>
          </a:stretch>
        </p:blipFill>
        <p:spPr>
          <a:xfrm>
            <a:off x="1775520" y="1064854"/>
            <a:ext cx="8640960" cy="5474059"/>
          </a:xfrm>
          <a:prstGeom prst="rect">
            <a:avLst/>
          </a:prstGeom>
        </p:spPr>
      </p:pic>
      <p:pic>
        <p:nvPicPr>
          <p:cNvPr id="6" name="Picture 5"/>
          <p:cNvPicPr>
            <a:picLocks noChangeAspect="1"/>
          </p:cNvPicPr>
          <p:nvPr/>
        </p:nvPicPr>
        <p:blipFill>
          <a:blip r:embed="rId4"/>
          <a:stretch>
            <a:fillRect/>
          </a:stretch>
        </p:blipFill>
        <p:spPr>
          <a:xfrm>
            <a:off x="7748110" y="692696"/>
            <a:ext cx="2668370" cy="1492076"/>
          </a:xfrm>
          <a:prstGeom prst="rect">
            <a:avLst/>
          </a:prstGeom>
        </p:spPr>
      </p:pic>
    </p:spTree>
    <p:extLst>
      <p:ext uri="{BB962C8B-B14F-4D97-AF65-F5344CB8AC3E}">
        <p14:creationId xmlns:p14="http://schemas.microsoft.com/office/powerpoint/2010/main" val="18541680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3847"/>
            <a:ext cx="10515600" cy="1325563"/>
          </a:xfrm>
        </p:spPr>
        <p:txBody>
          <a:bodyPr>
            <a:normAutofit/>
          </a:bodyPr>
          <a:lstStyle/>
          <a:p>
            <a:r>
              <a:rPr lang="zh-CN" altLang="en-US" dirty="0"/>
              <a:t>用</a:t>
            </a:r>
            <a:r>
              <a:rPr lang="en-US" altLang="zh-CN" dirty="0"/>
              <a:t>PV</a:t>
            </a:r>
            <a:r>
              <a:rPr lang="zh-CN" altLang="en-US" dirty="0"/>
              <a:t>操作解决进程间互斥问题 </a:t>
            </a:r>
            <a:endParaRPr lang="en-US" dirty="0"/>
          </a:p>
        </p:txBody>
      </p:sp>
      <p:sp>
        <p:nvSpPr>
          <p:cNvPr id="3" name="Date Placeholder 2"/>
          <p:cNvSpPr>
            <a:spLocks noGrp="1"/>
          </p:cNvSpPr>
          <p:nvPr>
            <p:ph type="dt" sz="half" idx="10"/>
          </p:nvPr>
        </p:nvSpPr>
        <p:spPr/>
        <p:txBody>
          <a:bodyPr/>
          <a:lstStyle/>
          <a:p>
            <a:fld id="{61C702AC-9DF8-4635-80F1-140EEC9FA83A}" type="datetime1">
              <a:rPr lang="zh-CN" altLang="en-US" smtClean="0"/>
              <a:t>2017/5/3</a:t>
            </a:fld>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t>85</a:t>
            </a:fld>
            <a:endParaRPr lang="zh-CN" altLang="en-US"/>
          </a:p>
        </p:txBody>
      </p:sp>
      <p:pic>
        <p:nvPicPr>
          <p:cNvPr id="5" name="Picture 4"/>
          <p:cNvPicPr>
            <a:picLocks noChangeAspect="1"/>
          </p:cNvPicPr>
          <p:nvPr/>
        </p:nvPicPr>
        <p:blipFill>
          <a:blip r:embed="rId2"/>
          <a:stretch>
            <a:fillRect/>
          </a:stretch>
        </p:blipFill>
        <p:spPr>
          <a:xfrm>
            <a:off x="2146300" y="1211716"/>
            <a:ext cx="7899400" cy="5283200"/>
          </a:xfrm>
          <a:prstGeom prst="rect">
            <a:avLst/>
          </a:prstGeom>
        </p:spPr>
      </p:pic>
    </p:spTree>
    <p:extLst>
      <p:ext uri="{BB962C8B-B14F-4D97-AF65-F5344CB8AC3E}">
        <p14:creationId xmlns:p14="http://schemas.microsoft.com/office/powerpoint/2010/main" val="2282804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zh-CN" altLang="en-US" dirty="0"/>
              <a:t>管程的定义 </a:t>
            </a:r>
            <a:endParaRPr lang="en-US" dirty="0"/>
          </a:p>
        </p:txBody>
      </p:sp>
      <p:sp>
        <p:nvSpPr>
          <p:cNvPr id="3" name="Date Placeholder 2"/>
          <p:cNvSpPr>
            <a:spLocks noGrp="1"/>
          </p:cNvSpPr>
          <p:nvPr>
            <p:ph type="dt" sz="half" idx="10"/>
          </p:nvPr>
        </p:nvSpPr>
        <p:spPr/>
        <p:txBody>
          <a:bodyPr/>
          <a:lstStyle/>
          <a:p>
            <a:fld id="{61C702AC-9DF8-4635-80F1-140EEC9FA83A}" type="datetime1">
              <a:rPr lang="zh-CN" altLang="en-US" smtClean="0"/>
              <a:t>2017/5/3</a:t>
            </a:fld>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t>86</a:t>
            </a:fld>
            <a:endParaRPr lang="zh-CN" altLang="en-US"/>
          </a:p>
        </p:txBody>
      </p:sp>
      <p:pic>
        <p:nvPicPr>
          <p:cNvPr id="5" name="Picture 4"/>
          <p:cNvPicPr>
            <a:picLocks noChangeAspect="1"/>
          </p:cNvPicPr>
          <p:nvPr/>
        </p:nvPicPr>
        <p:blipFill>
          <a:blip r:embed="rId3"/>
          <a:stretch>
            <a:fillRect/>
          </a:stretch>
        </p:blipFill>
        <p:spPr>
          <a:xfrm>
            <a:off x="1901788" y="1265717"/>
            <a:ext cx="8388424" cy="5592283"/>
          </a:xfrm>
          <a:prstGeom prst="rect">
            <a:avLst/>
          </a:prstGeom>
        </p:spPr>
      </p:pic>
    </p:spTree>
    <p:extLst>
      <p:ext uri="{BB962C8B-B14F-4D97-AF65-F5344CB8AC3E}">
        <p14:creationId xmlns:p14="http://schemas.microsoft.com/office/powerpoint/2010/main" val="141275598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管程的定义和特性</a:t>
            </a:r>
            <a:endParaRPr lang="zh-CN" altLang="en-US" dirty="0"/>
          </a:p>
        </p:txBody>
      </p:sp>
      <p:sp>
        <p:nvSpPr>
          <p:cNvPr id="3" name="内容占位符 2"/>
          <p:cNvSpPr>
            <a:spLocks noGrp="1"/>
          </p:cNvSpPr>
          <p:nvPr>
            <p:ph idx="1"/>
          </p:nvPr>
        </p:nvSpPr>
        <p:spPr/>
        <p:txBody>
          <a:bodyPr>
            <a:normAutofit/>
          </a:bodyPr>
          <a:lstStyle/>
          <a:p>
            <a:r>
              <a:rPr lang="zh-CN" altLang="en-US" dirty="0" smtClean="0"/>
              <a:t>管程的定义</a:t>
            </a:r>
            <a:endParaRPr lang="en-US" altLang="zh-CN" dirty="0" smtClean="0"/>
          </a:p>
          <a:p>
            <a:pPr lvl="1"/>
            <a:r>
              <a:rPr lang="zh-CN" altLang="en-US" dirty="0" smtClean="0"/>
              <a:t>由</a:t>
            </a:r>
            <a:r>
              <a:rPr lang="zh-CN" altLang="en-US" u="sng" dirty="0" smtClean="0"/>
              <a:t>局部与自己</a:t>
            </a:r>
            <a:r>
              <a:rPr lang="zh-CN" altLang="en-US" dirty="0" smtClean="0"/>
              <a:t>的若干</a:t>
            </a:r>
            <a:r>
              <a:rPr lang="zh-CN" altLang="en-US" u="sng" dirty="0"/>
              <a:t>公共</a:t>
            </a:r>
            <a:r>
              <a:rPr lang="zh-CN" altLang="en-US" u="sng" dirty="0" smtClean="0"/>
              <a:t>变量</a:t>
            </a:r>
            <a:r>
              <a:rPr lang="zh-CN" altLang="en-US" dirty="0" smtClean="0"/>
              <a:t>和</a:t>
            </a:r>
            <a:r>
              <a:rPr lang="zh-CN" altLang="en-US" dirty="0"/>
              <a:t>所有</a:t>
            </a:r>
            <a:r>
              <a:rPr lang="zh-CN" altLang="en-US" u="sng" dirty="0"/>
              <a:t>访问这些公共变量的</a:t>
            </a:r>
            <a:r>
              <a:rPr lang="zh-CN" altLang="en-US" u="sng" dirty="0" smtClean="0"/>
              <a:t>过程（临界区）</a:t>
            </a:r>
            <a:r>
              <a:rPr lang="zh-CN" altLang="en-US" dirty="0" smtClean="0"/>
              <a:t>所</a:t>
            </a:r>
            <a:r>
              <a:rPr lang="zh-CN" altLang="en-US" dirty="0"/>
              <a:t>组成的</a:t>
            </a:r>
            <a:r>
              <a:rPr lang="zh-CN" altLang="en-US" dirty="0">
                <a:solidFill>
                  <a:srgbClr val="FF0000"/>
                </a:solidFill>
              </a:rPr>
              <a:t>软件</a:t>
            </a:r>
            <a:r>
              <a:rPr lang="zh-CN" altLang="en-US" dirty="0" smtClean="0">
                <a:solidFill>
                  <a:srgbClr val="FF0000"/>
                </a:solidFill>
              </a:rPr>
              <a:t>模块</a:t>
            </a:r>
            <a:endParaRPr lang="en-US" altLang="zh-CN" dirty="0" smtClean="0">
              <a:solidFill>
                <a:srgbClr val="FF0000"/>
              </a:solidFill>
            </a:endParaRPr>
          </a:p>
          <a:p>
            <a:r>
              <a:rPr lang="zh-CN" altLang="en-US" dirty="0" smtClean="0"/>
              <a:t>管程的特性</a:t>
            </a:r>
            <a:endParaRPr lang="en-US" altLang="zh-CN" dirty="0" smtClean="0"/>
          </a:p>
          <a:p>
            <a:pPr lvl="1"/>
            <a:r>
              <a:rPr lang="zh-CN" altLang="en-US" dirty="0" smtClean="0"/>
              <a:t>共享性</a:t>
            </a:r>
            <a:endParaRPr lang="en-US" altLang="zh-CN" dirty="0" smtClean="0"/>
          </a:p>
          <a:p>
            <a:pPr lvl="2"/>
            <a:r>
              <a:rPr lang="zh-CN" altLang="en-US" dirty="0" smtClean="0"/>
              <a:t>对外接口可以被多个进程共享</a:t>
            </a:r>
            <a:endParaRPr lang="en-US" altLang="zh-CN" dirty="0" smtClean="0"/>
          </a:p>
          <a:p>
            <a:pPr lvl="1"/>
            <a:r>
              <a:rPr lang="zh-CN" altLang="en-US" dirty="0" smtClean="0"/>
              <a:t>安全性</a:t>
            </a:r>
            <a:endParaRPr lang="en-US" altLang="zh-CN" dirty="0" smtClean="0"/>
          </a:p>
          <a:p>
            <a:pPr lvl="2"/>
            <a:r>
              <a:rPr lang="zh-CN" altLang="en-US" dirty="0" smtClean="0"/>
              <a:t>管程的局部变量只能由管程自己访问，管程也不访问任何外部变量</a:t>
            </a:r>
            <a:endParaRPr lang="en-US" altLang="zh-CN" dirty="0" smtClean="0"/>
          </a:p>
          <a:p>
            <a:pPr lvl="1"/>
            <a:r>
              <a:rPr lang="zh-CN" altLang="en-US" dirty="0" smtClean="0"/>
              <a:t>互斥性</a:t>
            </a:r>
            <a:endParaRPr lang="en-US" altLang="zh-CN" dirty="0" smtClean="0"/>
          </a:p>
          <a:p>
            <a:pPr lvl="2"/>
            <a:r>
              <a:rPr lang="zh-CN" altLang="en-US" dirty="0"/>
              <a:t>一</a:t>
            </a:r>
            <a:r>
              <a:rPr lang="zh-CN" altLang="en-US" dirty="0" smtClean="0"/>
              <a:t>次只让一个进程（线程）进入管程</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2017/5/3</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87</a:t>
            </a:fld>
            <a:endParaRPr lang="zh-CN" altLang="en-US"/>
          </a:p>
        </p:txBody>
      </p:sp>
    </p:spTree>
    <p:extLst>
      <p:ext uri="{BB962C8B-B14F-4D97-AF65-F5344CB8AC3E}">
        <p14:creationId xmlns:p14="http://schemas.microsoft.com/office/powerpoint/2010/main" val="182006435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管道通信机制</a:t>
            </a:r>
            <a:endParaRPr lang="zh-CN" altLang="en-US" dirty="0"/>
          </a:p>
        </p:txBody>
      </p:sp>
      <p:sp>
        <p:nvSpPr>
          <p:cNvPr id="3" name="内容占位符 2"/>
          <p:cNvSpPr>
            <a:spLocks noGrp="1"/>
          </p:cNvSpPr>
          <p:nvPr>
            <p:ph idx="1"/>
          </p:nvPr>
        </p:nvSpPr>
        <p:spPr/>
        <p:txBody>
          <a:bodyPr/>
          <a:lstStyle/>
          <a:p>
            <a:r>
              <a:rPr lang="zh-CN" altLang="en-US" dirty="0"/>
              <a:t>管道</a:t>
            </a:r>
            <a:r>
              <a:rPr lang="en-US" altLang="zh-CN" dirty="0"/>
              <a:t>(pipeline)</a:t>
            </a:r>
            <a:r>
              <a:rPr lang="zh-CN" altLang="en-US" dirty="0"/>
              <a:t>是连接读写进程的一个</a:t>
            </a:r>
            <a:r>
              <a:rPr lang="zh-CN" altLang="en-US" u="sng" dirty="0">
                <a:solidFill>
                  <a:srgbClr val="FF0000"/>
                </a:solidFill>
              </a:rPr>
              <a:t>特殊文件</a:t>
            </a:r>
            <a:r>
              <a:rPr lang="zh-CN" altLang="en-US" dirty="0"/>
              <a:t>，允许进程按</a:t>
            </a:r>
            <a:r>
              <a:rPr lang="zh-CN" altLang="en-US" u="sng" dirty="0">
                <a:solidFill>
                  <a:srgbClr val="FF0000"/>
                </a:solidFill>
              </a:rPr>
              <a:t>先进先出方式传送数据</a:t>
            </a:r>
            <a:r>
              <a:rPr lang="en-US" altLang="zh-CN" dirty="0"/>
              <a:t>,</a:t>
            </a:r>
            <a:r>
              <a:rPr lang="zh-CN" altLang="en-US" dirty="0"/>
              <a:t>也能使进程</a:t>
            </a:r>
            <a:r>
              <a:rPr lang="zh-CN" altLang="en-US" u="sng" dirty="0">
                <a:solidFill>
                  <a:srgbClr val="FF0000"/>
                </a:solidFill>
              </a:rPr>
              <a:t>同步执行</a:t>
            </a:r>
            <a:r>
              <a:rPr lang="zh-CN" altLang="en-US" dirty="0" smtClean="0"/>
              <a:t>操作</a:t>
            </a:r>
            <a:endParaRPr lang="en-US" altLang="zh-CN" dirty="0" smtClean="0"/>
          </a:p>
          <a:p>
            <a:r>
              <a:rPr lang="zh-CN" altLang="en-US" dirty="0"/>
              <a:t>发送进程以字符流形式把大量数据送入管道，接收进程从管道中接收数据，所以叫管道</a:t>
            </a:r>
            <a:r>
              <a:rPr lang="zh-CN" altLang="en-US" dirty="0" smtClean="0"/>
              <a:t>通信</a:t>
            </a:r>
            <a:endParaRPr lang="en-US" altLang="zh-CN" dirty="0" smtClean="0"/>
          </a:p>
          <a:p>
            <a:r>
              <a:rPr lang="zh-CN" altLang="en-US" dirty="0" smtClean="0"/>
              <a:t>管道</a:t>
            </a:r>
            <a:r>
              <a:rPr lang="zh-CN" altLang="en-US" dirty="0"/>
              <a:t>的</a:t>
            </a:r>
            <a:r>
              <a:rPr lang="zh-CN" altLang="en-US" u="sng" dirty="0">
                <a:solidFill>
                  <a:srgbClr val="FF0000"/>
                </a:solidFill>
              </a:rPr>
              <a:t>实质是一个共享文件</a:t>
            </a:r>
            <a:r>
              <a:rPr lang="zh-CN" altLang="en-US" dirty="0"/>
              <a:t>，基本上可借助于文件系统的机制实现，包括（管道）文件的创建、打开、关闭和读写。</a:t>
            </a:r>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t>2017/5/3</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88</a:t>
            </a:fld>
            <a:endParaRPr lang="zh-CN" altLang="en-US"/>
          </a:p>
        </p:txBody>
      </p:sp>
    </p:spTree>
    <p:extLst>
      <p:ext uri="{BB962C8B-B14F-4D97-AF65-F5344CB8AC3E}">
        <p14:creationId xmlns:p14="http://schemas.microsoft.com/office/powerpoint/2010/main" val="14313785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死锁定义</a:t>
            </a:r>
            <a:endParaRPr lang="zh-CN" altLang="en-US" dirty="0"/>
          </a:p>
        </p:txBody>
      </p:sp>
      <p:sp>
        <p:nvSpPr>
          <p:cNvPr id="3" name="内容占位符 2"/>
          <p:cNvSpPr>
            <a:spLocks noGrp="1"/>
          </p:cNvSpPr>
          <p:nvPr>
            <p:ph idx="1"/>
          </p:nvPr>
        </p:nvSpPr>
        <p:spPr/>
        <p:txBody>
          <a:bodyPr/>
          <a:lstStyle/>
          <a:p>
            <a:r>
              <a:rPr lang="zh-CN" altLang="en-US" dirty="0"/>
              <a:t>如果在一个进程集合中的每个进程都在等待只能由该集合中的其他一个进程才能引发的事件，则称一组进程或系统此时发生死锁。</a:t>
            </a:r>
          </a:p>
          <a:p>
            <a:r>
              <a:rPr lang="zh-CN" altLang="en-US" dirty="0"/>
              <a:t>例如，</a:t>
            </a:r>
            <a:r>
              <a:rPr lang="en-US" altLang="zh-CN" dirty="0"/>
              <a:t>n</a:t>
            </a:r>
            <a:r>
              <a:rPr lang="zh-CN" altLang="en-US" dirty="0"/>
              <a:t>个进程</a:t>
            </a:r>
            <a:r>
              <a:rPr lang="en-US" altLang="zh-CN" dirty="0"/>
              <a:t>P1</a:t>
            </a:r>
            <a:r>
              <a:rPr lang="zh-CN" altLang="en-US" dirty="0"/>
              <a:t>、</a:t>
            </a:r>
            <a:r>
              <a:rPr lang="en-US" altLang="zh-CN" dirty="0"/>
              <a:t>P2</a:t>
            </a:r>
            <a:r>
              <a:rPr lang="zh-CN" altLang="en-US" dirty="0"/>
              <a:t>，</a:t>
            </a:r>
            <a:r>
              <a:rPr lang="en-US" altLang="zh-CN" dirty="0">
                <a:latin typeface="Times New Roman"/>
              </a:rPr>
              <a:t>…</a:t>
            </a:r>
            <a:r>
              <a:rPr lang="zh-CN" altLang="en-US" dirty="0"/>
              <a:t>，</a:t>
            </a:r>
            <a:r>
              <a:rPr lang="en-US" altLang="zh-CN" dirty="0" err="1"/>
              <a:t>Pn</a:t>
            </a:r>
            <a:r>
              <a:rPr lang="zh-CN" altLang="en-US" dirty="0"/>
              <a:t>，</a:t>
            </a:r>
            <a:r>
              <a:rPr lang="en-US" altLang="zh-CN" dirty="0"/>
              <a:t>Pi</a:t>
            </a:r>
            <a:r>
              <a:rPr lang="zh-CN" altLang="en-US" dirty="0"/>
              <a:t>因为申请不到资源</a:t>
            </a:r>
            <a:r>
              <a:rPr lang="en-US" altLang="zh-CN" dirty="0" err="1"/>
              <a:t>Rj</a:t>
            </a:r>
            <a:r>
              <a:rPr lang="zh-CN" altLang="en-US" dirty="0"/>
              <a:t>而处于等待状态，而</a:t>
            </a:r>
            <a:r>
              <a:rPr lang="en-US" altLang="zh-CN" dirty="0" err="1"/>
              <a:t>Rj</a:t>
            </a:r>
            <a:r>
              <a:rPr lang="zh-CN" altLang="en-US" dirty="0"/>
              <a:t>又被</a:t>
            </a:r>
            <a:r>
              <a:rPr lang="en-US" altLang="zh-CN" dirty="0"/>
              <a:t>Pi+1</a:t>
            </a:r>
            <a:r>
              <a:rPr lang="zh-CN" altLang="en-US" dirty="0"/>
              <a:t>占有，</a:t>
            </a:r>
            <a:r>
              <a:rPr lang="en-US" altLang="zh-CN" dirty="0" err="1"/>
              <a:t>Pn</a:t>
            </a:r>
            <a:r>
              <a:rPr lang="zh-CN" altLang="en-US" dirty="0"/>
              <a:t>欲申请的资源被</a:t>
            </a:r>
            <a:r>
              <a:rPr lang="en-US" altLang="zh-CN" dirty="0"/>
              <a:t>P1</a:t>
            </a:r>
            <a:r>
              <a:rPr lang="zh-CN" altLang="en-US" dirty="0"/>
              <a:t>占有，此时这</a:t>
            </a:r>
            <a:r>
              <a:rPr lang="en-US" altLang="zh-CN" dirty="0"/>
              <a:t>n</a:t>
            </a:r>
            <a:r>
              <a:rPr lang="zh-CN" altLang="en-US" dirty="0"/>
              <a:t>个进程的等待状态永远不能结束，则说这</a:t>
            </a:r>
            <a:r>
              <a:rPr lang="en-US" altLang="zh-CN" dirty="0"/>
              <a:t>n</a:t>
            </a:r>
            <a:r>
              <a:rPr lang="zh-CN" altLang="en-US" dirty="0"/>
              <a:t>个进程处于死锁状态。</a:t>
            </a:r>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pPr/>
              <a:t>2017/5/3</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89</a:t>
            </a:fld>
            <a:endParaRPr lang="zh-CN" altLang="en-US"/>
          </a:p>
        </p:txBody>
      </p:sp>
    </p:spTree>
    <p:extLst>
      <p:ext uri="{BB962C8B-B14F-4D97-AF65-F5344CB8AC3E}">
        <p14:creationId xmlns:p14="http://schemas.microsoft.com/office/powerpoint/2010/main" val="13046110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6751" y="344384"/>
            <a:ext cx="6120246" cy="4080164"/>
          </a:xfrm>
          <a:prstGeom prst="rect">
            <a:avLst/>
          </a:prstGeom>
        </p:spPr>
      </p:pic>
      <p:pic>
        <p:nvPicPr>
          <p:cNvPr id="4" name="Picture 3"/>
          <p:cNvPicPr>
            <a:picLocks noChangeAspect="1"/>
          </p:cNvPicPr>
          <p:nvPr/>
        </p:nvPicPr>
        <p:blipFill>
          <a:blip r:embed="rId4"/>
          <a:stretch>
            <a:fillRect/>
          </a:stretch>
        </p:blipFill>
        <p:spPr>
          <a:xfrm>
            <a:off x="5208112" y="3336967"/>
            <a:ext cx="6726590" cy="3308186"/>
          </a:xfrm>
          <a:prstGeom prst="rect">
            <a:avLst/>
          </a:prstGeom>
        </p:spPr>
      </p:pic>
    </p:spTree>
    <p:extLst>
      <p:ext uri="{BB962C8B-B14F-4D97-AF65-F5344CB8AC3E}">
        <p14:creationId xmlns:p14="http://schemas.microsoft.com/office/powerpoint/2010/main" val="187279941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形成死锁的四个条件</a:t>
            </a:r>
            <a:endParaRPr lang="zh-CN" altLang="en-US" dirty="0"/>
          </a:p>
        </p:txBody>
      </p:sp>
      <p:sp>
        <p:nvSpPr>
          <p:cNvPr id="3" name="内容占位符 2"/>
          <p:cNvSpPr>
            <a:spLocks noGrp="1"/>
          </p:cNvSpPr>
          <p:nvPr>
            <p:ph idx="1"/>
          </p:nvPr>
        </p:nvSpPr>
        <p:spPr/>
        <p:txBody>
          <a:bodyPr>
            <a:normAutofit/>
          </a:bodyPr>
          <a:lstStyle/>
          <a:p>
            <a:r>
              <a:rPr lang="zh-CN" altLang="en-US" dirty="0" smtClean="0"/>
              <a:t>四个条件（</a:t>
            </a:r>
            <a:r>
              <a:rPr lang="zh-CN" altLang="en-US" dirty="0"/>
              <a:t> </a:t>
            </a:r>
            <a:r>
              <a:rPr lang="en-US" altLang="zh-CN" dirty="0"/>
              <a:t>1971 </a:t>
            </a:r>
            <a:r>
              <a:rPr lang="zh-CN" altLang="en-US" dirty="0"/>
              <a:t>年 </a:t>
            </a:r>
            <a:r>
              <a:rPr lang="en-US" altLang="zh-CN" dirty="0"/>
              <a:t>Coffman </a:t>
            </a:r>
            <a:r>
              <a:rPr lang="zh-CN" altLang="en-US" dirty="0"/>
              <a:t>总结 </a:t>
            </a:r>
            <a:r>
              <a:rPr lang="zh-CN" altLang="en-US" dirty="0" smtClean="0"/>
              <a:t>）</a:t>
            </a:r>
            <a:endParaRPr lang="en-US" altLang="zh-CN" dirty="0" smtClean="0"/>
          </a:p>
          <a:p>
            <a:pPr lvl="1"/>
            <a:r>
              <a:rPr lang="zh-CN" altLang="en-US" dirty="0" smtClean="0">
                <a:solidFill>
                  <a:srgbClr val="FF0000"/>
                </a:solidFill>
              </a:rPr>
              <a:t>互斥</a:t>
            </a:r>
            <a:r>
              <a:rPr lang="zh-CN" altLang="en-US" dirty="0">
                <a:solidFill>
                  <a:srgbClr val="FF0000"/>
                </a:solidFill>
              </a:rPr>
              <a:t>条件</a:t>
            </a:r>
            <a:r>
              <a:rPr lang="zh-CN" altLang="en-US" dirty="0"/>
              <a:t>：进程互斥使用</a:t>
            </a:r>
            <a:r>
              <a:rPr lang="zh-CN" altLang="en-US" dirty="0" smtClean="0"/>
              <a:t>资源</a:t>
            </a:r>
            <a:endParaRPr lang="en-US" altLang="zh-CN" dirty="0" smtClean="0"/>
          </a:p>
          <a:p>
            <a:pPr lvl="1"/>
            <a:r>
              <a:rPr lang="zh-CN" altLang="en-US" dirty="0" smtClean="0">
                <a:solidFill>
                  <a:srgbClr val="FF0000"/>
                </a:solidFill>
              </a:rPr>
              <a:t>请求</a:t>
            </a:r>
            <a:r>
              <a:rPr lang="zh-CN" altLang="en-US" dirty="0">
                <a:solidFill>
                  <a:srgbClr val="FF0000"/>
                </a:solidFill>
              </a:rPr>
              <a:t>与保持条件</a:t>
            </a:r>
            <a:r>
              <a:rPr lang="zh-CN" altLang="en-US" dirty="0" smtClean="0"/>
              <a:t>：</a:t>
            </a:r>
            <a:r>
              <a:rPr lang="zh-CN" altLang="en-US" dirty="0"/>
              <a:t>申请新资源时不释放已占有</a:t>
            </a:r>
            <a:r>
              <a:rPr lang="zh-CN" altLang="en-US" dirty="0" smtClean="0"/>
              <a:t>资源</a:t>
            </a:r>
            <a:endParaRPr lang="en-US" altLang="zh-CN" dirty="0" smtClean="0"/>
          </a:p>
          <a:p>
            <a:pPr lvl="1"/>
            <a:r>
              <a:rPr lang="zh-CN" altLang="en-US" dirty="0" smtClean="0">
                <a:solidFill>
                  <a:srgbClr val="FF0000"/>
                </a:solidFill>
              </a:rPr>
              <a:t>不可剥夺</a:t>
            </a:r>
            <a:r>
              <a:rPr lang="zh-CN" altLang="en-US" dirty="0">
                <a:solidFill>
                  <a:srgbClr val="FF0000"/>
                </a:solidFill>
              </a:rPr>
              <a:t>条件</a:t>
            </a:r>
            <a:r>
              <a:rPr lang="zh-CN" altLang="en-US" dirty="0"/>
              <a:t>：一个进程不能抢夺其他进程占有的</a:t>
            </a:r>
            <a:r>
              <a:rPr lang="zh-CN" altLang="en-US" dirty="0" smtClean="0"/>
              <a:t>资源</a:t>
            </a:r>
            <a:endParaRPr lang="en-US" altLang="zh-CN" dirty="0" smtClean="0"/>
          </a:p>
          <a:p>
            <a:pPr lvl="1"/>
            <a:r>
              <a:rPr lang="zh-CN" altLang="en-US" dirty="0" smtClean="0">
                <a:solidFill>
                  <a:srgbClr val="FF0000"/>
                </a:solidFill>
              </a:rPr>
              <a:t>循环</a:t>
            </a:r>
            <a:r>
              <a:rPr lang="zh-CN" altLang="en-US" dirty="0">
                <a:solidFill>
                  <a:srgbClr val="FF0000"/>
                </a:solidFill>
              </a:rPr>
              <a:t>等待条件</a:t>
            </a:r>
            <a:r>
              <a:rPr lang="zh-CN" altLang="en-US" dirty="0" smtClean="0"/>
              <a:t>：</a:t>
            </a:r>
            <a:r>
              <a:rPr lang="zh-CN" altLang="en-US" dirty="0"/>
              <a:t>存在一组进程循环等待</a:t>
            </a:r>
            <a:r>
              <a:rPr lang="zh-CN" altLang="en-US" dirty="0" smtClean="0"/>
              <a:t>资源</a:t>
            </a:r>
            <a:endParaRPr lang="en-US" altLang="zh-CN" dirty="0" smtClean="0"/>
          </a:p>
          <a:p>
            <a:r>
              <a:rPr lang="zh-CN" altLang="en-US" dirty="0"/>
              <a:t>前三</a:t>
            </a:r>
            <a:r>
              <a:rPr lang="zh-CN" altLang="en-US" dirty="0" smtClean="0"/>
              <a:t>个为必要条件、非充分条件</a:t>
            </a:r>
            <a:endParaRPr lang="en-US" altLang="zh-CN" dirty="0" smtClean="0"/>
          </a:p>
          <a:p>
            <a:r>
              <a:rPr lang="zh-CN" altLang="en-US" dirty="0"/>
              <a:t>前三</a:t>
            </a:r>
            <a:r>
              <a:rPr lang="zh-CN" altLang="en-US" dirty="0" smtClean="0"/>
              <a:t>个</a:t>
            </a:r>
            <a:r>
              <a:rPr lang="en-US" altLang="zh-CN" dirty="0" smtClean="0"/>
              <a:t>+</a:t>
            </a:r>
            <a:r>
              <a:rPr lang="zh-CN" altLang="en-US" dirty="0" smtClean="0"/>
              <a:t>第四个</a:t>
            </a:r>
            <a:r>
              <a:rPr lang="en-US" altLang="zh-CN" dirty="0" smtClean="0">
                <a:sym typeface="Wingdings" panose="05000000000000000000" pitchFamily="2" charset="2"/>
              </a:rPr>
              <a:t></a:t>
            </a:r>
            <a:r>
              <a:rPr lang="zh-CN" altLang="en-US" dirty="0">
                <a:sym typeface="Wingdings" panose="05000000000000000000" pitchFamily="2" charset="2"/>
              </a:rPr>
              <a:t>死锁</a:t>
            </a:r>
            <a:endParaRPr lang="en-US" altLang="zh-CN" dirty="0" smtClean="0"/>
          </a:p>
          <a:p>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pPr/>
              <a:t>2017/5/3</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90</a:t>
            </a:fld>
            <a:endParaRPr lang="zh-CN" altLang="en-US"/>
          </a:p>
        </p:txBody>
      </p:sp>
    </p:spTree>
    <p:extLst>
      <p:ext uri="{BB962C8B-B14F-4D97-AF65-F5344CB8AC3E}">
        <p14:creationId xmlns:p14="http://schemas.microsoft.com/office/powerpoint/2010/main" val="78937727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死锁解决办法</a:t>
            </a:r>
            <a:endParaRPr lang="zh-CN" altLang="en-US" dirty="0"/>
          </a:p>
        </p:txBody>
      </p:sp>
      <p:sp>
        <p:nvSpPr>
          <p:cNvPr id="3" name="内容占位符 2"/>
          <p:cNvSpPr>
            <a:spLocks noGrp="1"/>
          </p:cNvSpPr>
          <p:nvPr>
            <p:ph idx="1"/>
          </p:nvPr>
        </p:nvSpPr>
        <p:spPr/>
        <p:txBody>
          <a:bodyPr/>
          <a:lstStyle/>
          <a:p>
            <a:r>
              <a:rPr lang="zh-CN" altLang="en-US" dirty="0" smtClean="0"/>
              <a:t>死锁防止</a:t>
            </a:r>
            <a:r>
              <a:rPr lang="en-US" altLang="zh-CN" dirty="0" smtClean="0"/>
              <a:t>(Deadlock Prevention)</a:t>
            </a:r>
          </a:p>
          <a:p>
            <a:pPr lvl="1"/>
            <a:r>
              <a:rPr lang="zh-CN" altLang="en-US" dirty="0" smtClean="0"/>
              <a:t>破坏产生死锁的必要条件，防止死锁发生</a:t>
            </a:r>
            <a:endParaRPr lang="en-US" altLang="zh-CN" dirty="0" smtClean="0"/>
          </a:p>
          <a:p>
            <a:pPr lvl="1"/>
            <a:r>
              <a:rPr lang="zh-CN" altLang="en-US" dirty="0" smtClean="0"/>
              <a:t>强制规则 </a:t>
            </a:r>
            <a:r>
              <a:rPr lang="en-US" altLang="zh-CN" dirty="0" smtClean="0">
                <a:sym typeface="Wingdings" panose="05000000000000000000" pitchFamily="2" charset="2"/>
              </a:rPr>
              <a:t> </a:t>
            </a:r>
            <a:r>
              <a:rPr lang="zh-CN" altLang="en-US" dirty="0" smtClean="0"/>
              <a:t>降低进程的并发度</a:t>
            </a:r>
            <a:endParaRPr lang="en-US" altLang="zh-CN" dirty="0" smtClean="0"/>
          </a:p>
          <a:p>
            <a:r>
              <a:rPr lang="zh-CN" altLang="en-US" dirty="0" smtClean="0"/>
              <a:t>死锁避免</a:t>
            </a:r>
            <a:r>
              <a:rPr lang="en-US" altLang="zh-CN" dirty="0" smtClean="0"/>
              <a:t>(Deadlock Avoidance)</a:t>
            </a:r>
          </a:p>
          <a:p>
            <a:pPr lvl="1"/>
            <a:r>
              <a:rPr lang="zh-CN" altLang="en-US" dirty="0" smtClean="0"/>
              <a:t>允许前三个条件</a:t>
            </a:r>
            <a:r>
              <a:rPr lang="en-US" altLang="zh-CN" dirty="0" smtClean="0"/>
              <a:t>,</a:t>
            </a:r>
            <a:r>
              <a:rPr lang="zh-CN" altLang="en-US" dirty="0" smtClean="0"/>
              <a:t>避免第四个条件</a:t>
            </a:r>
            <a:endParaRPr lang="en-US" altLang="zh-CN" dirty="0" smtClean="0"/>
          </a:p>
          <a:p>
            <a:pPr lvl="1"/>
            <a:r>
              <a:rPr lang="zh-CN" altLang="en-US" dirty="0"/>
              <a:t>并发度高</a:t>
            </a:r>
            <a:endParaRPr lang="en-US" altLang="zh-CN" dirty="0" smtClean="0"/>
          </a:p>
          <a:p>
            <a:r>
              <a:rPr lang="zh-CN" altLang="en-US" dirty="0" smtClean="0"/>
              <a:t>死锁检测和恢复</a:t>
            </a:r>
            <a:r>
              <a:rPr lang="en-US" altLang="zh-CN" dirty="0" smtClean="0"/>
              <a:t>(Deadlock detection &amp; </a:t>
            </a:r>
            <a:r>
              <a:rPr lang="en-US" altLang="zh-CN" dirty="0" err="1" smtClean="0"/>
              <a:t>recorvery</a:t>
            </a:r>
            <a:r>
              <a:rPr lang="en-US" altLang="zh-CN" dirty="0" smtClean="0"/>
              <a:t>)</a:t>
            </a:r>
            <a:endParaRPr lang="zh-CN" altLang="en-US" dirty="0"/>
          </a:p>
        </p:txBody>
      </p:sp>
      <p:sp>
        <p:nvSpPr>
          <p:cNvPr id="4" name="日期占位符 3"/>
          <p:cNvSpPr>
            <a:spLocks noGrp="1"/>
          </p:cNvSpPr>
          <p:nvPr>
            <p:ph type="dt" sz="half" idx="10"/>
          </p:nvPr>
        </p:nvSpPr>
        <p:spPr/>
        <p:txBody>
          <a:bodyPr/>
          <a:lstStyle/>
          <a:p>
            <a:fld id="{5AC8EB17-5290-4DBE-B95A-78F7652B1597}" type="datetime1">
              <a:rPr lang="zh-CN" altLang="en-US" smtClean="0"/>
              <a:pPr/>
              <a:t>2017/5/3</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91</a:t>
            </a:fld>
            <a:endParaRPr lang="zh-CN" altLang="en-US"/>
          </a:p>
        </p:txBody>
      </p:sp>
    </p:spTree>
    <p:extLst>
      <p:ext uri="{BB962C8B-B14F-4D97-AF65-F5344CB8AC3E}">
        <p14:creationId xmlns:p14="http://schemas.microsoft.com/office/powerpoint/2010/main" val="22825805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smtClean="0"/>
              <a:t>GPU</a:t>
            </a:r>
            <a:endParaRPr lang="en-US" dirty="0"/>
          </a:p>
        </p:txBody>
      </p:sp>
      <p:sp>
        <p:nvSpPr>
          <p:cNvPr id="3" name="Subtitle 2"/>
          <p:cNvSpPr>
            <a:spLocks noGrp="1"/>
          </p:cNvSpPr>
          <p:nvPr>
            <p:ph type="subTitle" idx="1"/>
          </p:nvPr>
        </p:nvSpPr>
        <p:spPr/>
        <p:txBody>
          <a:bodyPr/>
          <a:lstStyle/>
          <a:p>
            <a:r>
              <a:rPr lang="en-US" altLang="zh-CN" dirty="0" smtClean="0"/>
              <a:t>How</a:t>
            </a:r>
            <a:r>
              <a:rPr lang="zh-CN" altLang="en-US" dirty="0" smtClean="0"/>
              <a:t> </a:t>
            </a:r>
            <a:r>
              <a:rPr lang="en-US" altLang="zh-CN" dirty="0" smtClean="0"/>
              <a:t>to</a:t>
            </a:r>
            <a:r>
              <a:rPr lang="zh-CN" altLang="en-US" dirty="0" smtClean="0"/>
              <a:t> </a:t>
            </a:r>
            <a:r>
              <a:rPr lang="en-US" altLang="zh-CN" dirty="0" smtClean="0"/>
              <a:t>use</a:t>
            </a:r>
            <a:r>
              <a:rPr lang="zh-CN" altLang="en-US" dirty="0" smtClean="0"/>
              <a:t> </a:t>
            </a:r>
            <a:r>
              <a:rPr lang="en-US" altLang="zh-CN" dirty="0" smtClean="0"/>
              <a:t>GPU</a:t>
            </a:r>
            <a:r>
              <a:rPr lang="zh-CN" altLang="en-US" dirty="0" smtClean="0"/>
              <a:t> </a:t>
            </a:r>
            <a:r>
              <a:rPr lang="en-US" altLang="zh-CN" dirty="0" smtClean="0"/>
              <a:t>in</a:t>
            </a:r>
            <a:r>
              <a:rPr lang="zh-CN" altLang="en-US" dirty="0" smtClean="0"/>
              <a:t> </a:t>
            </a:r>
            <a:r>
              <a:rPr lang="en-US" altLang="zh-CN" dirty="0" err="1" smtClean="0"/>
              <a:t>Matlab</a:t>
            </a:r>
            <a:r>
              <a:rPr lang="en-US" altLang="zh-CN" dirty="0" smtClean="0"/>
              <a:t>?</a:t>
            </a:r>
            <a:endParaRPr lang="en-US" dirty="0"/>
          </a:p>
        </p:txBody>
      </p:sp>
    </p:spTree>
    <p:extLst>
      <p:ext uri="{BB962C8B-B14F-4D97-AF65-F5344CB8AC3E}">
        <p14:creationId xmlns:p14="http://schemas.microsoft.com/office/powerpoint/2010/main" val="15367152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TotalTime>
  <Words>4803</Words>
  <Application>Microsoft Macintosh PowerPoint</Application>
  <PresentationFormat>Widescreen</PresentationFormat>
  <Paragraphs>613</Paragraphs>
  <Slides>92</Slides>
  <Notes>40</Notes>
  <HiddenSlides>1</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92</vt:i4>
      </vt:variant>
    </vt:vector>
  </HeadingPairs>
  <TitlesOfParts>
    <vt:vector size="108" baseType="lpstr">
      <vt:lpstr>Calibri</vt:lpstr>
      <vt:lpstr>Calibri Light</vt:lpstr>
      <vt:lpstr>CMSS12</vt:lpstr>
      <vt:lpstr>DengXian</vt:lpstr>
      <vt:lpstr>DengXian Light</vt:lpstr>
      <vt:lpstr>SimSun</vt:lpstr>
      <vt:lpstr>Times New Roman</vt:lpstr>
      <vt:lpstr>TimesNewRomanPSMT</vt:lpstr>
      <vt:lpstr>Verdana</vt:lpstr>
      <vt:lpstr>Wingdings</vt:lpstr>
      <vt:lpstr>Wingdings 2</vt:lpstr>
      <vt:lpstr>华文新魏</vt:lpstr>
      <vt:lpstr>宋体</vt:lpstr>
      <vt:lpstr>úiSˇ</vt:lpstr>
      <vt:lpstr>Arial</vt:lpstr>
      <vt:lpstr>Office Theme</vt:lpstr>
      <vt:lpstr>Mid-term Review</vt:lpstr>
      <vt:lpstr>Linux command</vt:lpstr>
      <vt:lpstr>Comparing High-Performance Capabilities </vt:lpstr>
      <vt:lpstr>PowerPoint Presentation</vt:lpstr>
      <vt:lpstr>PowerPoint Presentation</vt:lpstr>
      <vt:lpstr>PowerPoint Presentation</vt:lpstr>
      <vt:lpstr>PowerPoint Presentation</vt:lpstr>
      <vt:lpstr>PowerPoint Presentation</vt:lpstr>
      <vt:lpstr>PowerPoint Presentation</vt:lpstr>
      <vt:lpstr>shell 变量大致可以分为三类:内部变量、用户变量和 环境变量。 </vt:lpstr>
      <vt:lpstr>PowerPoint Presentation</vt:lpstr>
      <vt:lpstr>进程的优先级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Operation System</vt:lpstr>
      <vt:lpstr>从不同角度认知操作系统 </vt:lpstr>
      <vt:lpstr>从不同角度认知操作系统 </vt:lpstr>
      <vt:lpstr>VMM(虚拟机管理器)</vt:lpstr>
      <vt:lpstr>Linux操作系统内核 </vt:lpstr>
      <vt:lpstr>2.1 中央处理器 (CPU)</vt:lpstr>
      <vt:lpstr>紧耦合多处理器</vt:lpstr>
      <vt:lpstr>处理器状态</vt:lpstr>
      <vt:lpstr>2.2 处理器的中断技术</vt:lpstr>
      <vt:lpstr>中断分类 (2)</vt:lpstr>
      <vt:lpstr>中断 vs异常</vt:lpstr>
      <vt:lpstr>中断与异常的小结 </vt:lpstr>
      <vt:lpstr>PowerPoint Presentation</vt:lpstr>
      <vt:lpstr>Operation System</vt:lpstr>
      <vt:lpstr>PowerPoint Presentation</vt:lpstr>
      <vt:lpstr>进程的挂起</vt:lpstr>
      <vt:lpstr>进程的定义和性质</vt:lpstr>
      <vt:lpstr>ps</vt:lpstr>
      <vt:lpstr>引入线程的动机</vt:lpstr>
      <vt:lpstr>多线程环境中的进程与线程</vt:lpstr>
      <vt:lpstr>处理其调度的层次</vt:lpstr>
      <vt:lpstr>处理器的三级调度模型</vt:lpstr>
      <vt:lpstr>选择调度算法的原则 (1)</vt:lpstr>
      <vt:lpstr>选择调度算法的原则 (2)</vt:lpstr>
      <vt:lpstr>平均作业周转时间</vt:lpstr>
      <vt:lpstr>进程调度 vs 作业调度</vt:lpstr>
      <vt:lpstr>常用的调度算法</vt:lpstr>
      <vt:lpstr>Operation System </vt:lpstr>
      <vt:lpstr>PowerPoint Presentation</vt:lpstr>
      <vt:lpstr>应用间调度（1）</vt:lpstr>
      <vt:lpstr>应用间调度（2）</vt:lpstr>
      <vt:lpstr>应用间调度（3）</vt:lpstr>
      <vt:lpstr>应用内调度（1）</vt:lpstr>
      <vt:lpstr>应用内调度（2）</vt:lpstr>
      <vt:lpstr>How to set?</vt:lpstr>
      <vt:lpstr>OS</vt:lpstr>
      <vt:lpstr>并发带来的问题</vt:lpstr>
      <vt:lpstr>死锁与饥饿</vt:lpstr>
      <vt:lpstr>并发进程的关系(1)</vt:lpstr>
      <vt:lpstr>并发进程的关系(2)</vt:lpstr>
      <vt:lpstr>进程的同步 </vt:lpstr>
      <vt:lpstr>信号量与PV操作</vt:lpstr>
      <vt:lpstr>P、V操作定义 </vt:lpstr>
      <vt:lpstr>用PV操作解决进程间互斥问题 </vt:lpstr>
      <vt:lpstr>管程的定义 </vt:lpstr>
      <vt:lpstr>管程的定义和特性</vt:lpstr>
      <vt:lpstr>管道通信机制</vt:lpstr>
      <vt:lpstr>死锁定义</vt:lpstr>
      <vt:lpstr>形成死锁的四个条件</vt:lpstr>
      <vt:lpstr>死锁解决办法</vt:lpstr>
      <vt:lpstr>GPU</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Mid-term Review</dc:title>
  <dc:creator>Microsoft Office User</dc:creator>
  <cp:lastModifiedBy>Microsoft Office User</cp:lastModifiedBy>
  <cp:revision>37</cp:revision>
  <dcterms:created xsi:type="dcterms:W3CDTF">2017-05-01T00:56:32Z</dcterms:created>
  <dcterms:modified xsi:type="dcterms:W3CDTF">2017-05-03T03:01:29Z</dcterms:modified>
</cp:coreProperties>
</file>